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1828" r:id="rId2"/>
    <p:sldId id="2083" r:id="rId3"/>
    <p:sldId id="2084" r:id="rId4"/>
    <p:sldId id="2085" r:id="rId5"/>
    <p:sldId id="2086" r:id="rId6"/>
    <p:sldId id="2087" r:id="rId7"/>
    <p:sldId id="2088" r:id="rId8"/>
    <p:sldId id="2089" r:id="rId9"/>
    <p:sldId id="2090" r:id="rId10"/>
    <p:sldId id="2091" r:id="rId11"/>
    <p:sldId id="2092" r:id="rId12"/>
    <p:sldId id="2093" r:id="rId13"/>
    <p:sldId id="2094" r:id="rId14"/>
    <p:sldId id="2095" r:id="rId15"/>
    <p:sldId id="2096" r:id="rId16"/>
    <p:sldId id="2097" r:id="rId17"/>
    <p:sldId id="2098" r:id="rId18"/>
    <p:sldId id="2099" r:id="rId19"/>
    <p:sldId id="2100" r:id="rId20"/>
    <p:sldId id="2101" r:id="rId21"/>
    <p:sldId id="2102" r:id="rId22"/>
    <p:sldId id="2103" r:id="rId23"/>
    <p:sldId id="2105" r:id="rId24"/>
    <p:sldId id="2106" r:id="rId25"/>
    <p:sldId id="2107" r:id="rId26"/>
    <p:sldId id="2108" r:id="rId27"/>
    <p:sldId id="2109" r:id="rId28"/>
    <p:sldId id="2110" r:id="rId29"/>
    <p:sldId id="2111" r:id="rId30"/>
    <p:sldId id="2112" r:id="rId31"/>
    <p:sldId id="2113" r:id="rId32"/>
    <p:sldId id="2114" r:id="rId33"/>
    <p:sldId id="2115" r:id="rId34"/>
    <p:sldId id="2116" r:id="rId35"/>
    <p:sldId id="2117" r:id="rId36"/>
    <p:sldId id="2118" r:id="rId37"/>
    <p:sldId id="2119" r:id="rId38"/>
    <p:sldId id="2120" r:id="rId39"/>
    <p:sldId id="2121" r:id="rId40"/>
    <p:sldId id="2122" r:id="rId41"/>
    <p:sldId id="2123" r:id="rId42"/>
    <p:sldId id="2124" r:id="rId43"/>
    <p:sldId id="2125" r:id="rId44"/>
    <p:sldId id="2126" r:id="rId45"/>
    <p:sldId id="2127" r:id="rId46"/>
    <p:sldId id="2128" r:id="rId47"/>
    <p:sldId id="2129" r:id="rId48"/>
    <p:sldId id="2130" r:id="rId49"/>
    <p:sldId id="2131" r:id="rId50"/>
    <p:sldId id="2132" r:id="rId5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44">
          <p15:clr>
            <a:srgbClr val="A4A3A4"/>
          </p15:clr>
        </p15:guide>
        <p15:guide id="2" orient="horz" pos="496">
          <p15:clr>
            <a:srgbClr val="A4A3A4"/>
          </p15:clr>
        </p15:guide>
        <p15:guide id="3" pos="14395">
          <p15:clr>
            <a:srgbClr val="A4A3A4"/>
          </p15:clr>
        </p15:guide>
        <p15:guide id="4" pos="971">
          <p15:clr>
            <a:srgbClr val="A4A3A4"/>
          </p15:clr>
        </p15:guide>
        <p15:guide id="5" pos="76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03"/>
    <a:srgbClr val="000000"/>
    <a:srgbClr val="12110D"/>
    <a:srgbClr val="17425E"/>
    <a:srgbClr val="CF2A2B"/>
    <a:srgbClr val="020202"/>
    <a:srgbClr val="F38B1F"/>
    <a:srgbClr val="404040"/>
    <a:srgbClr val="585858"/>
    <a:srgbClr val="0B0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9409" autoAdjust="0"/>
  </p:normalViewPr>
  <p:slideViewPr>
    <p:cSldViewPr snapToGrid="0" snapToObjects="1">
      <p:cViewPr varScale="1">
        <p:scale>
          <a:sx n="29" d="100"/>
          <a:sy n="29" d="100"/>
        </p:scale>
        <p:origin x="964" y="80"/>
      </p:cViewPr>
      <p:guideLst>
        <p:guide orient="horz" pos="8144"/>
        <p:guide orient="horz" pos="496"/>
        <p:guide pos="14395"/>
        <p:guide pos="971"/>
        <p:guide pos="76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447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397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17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968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184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289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567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501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5246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256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94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498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277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275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000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925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390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75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916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545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731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16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045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1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09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06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52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57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24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29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80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6207957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207957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825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93863" y="3517900"/>
            <a:ext cx="9879210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54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151142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717544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283945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5850347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5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519499" y="7524479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9805650" y="7524479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018001" y="2995414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9805650" y="2995414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254313" y="2995414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0254313" y="7524479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072" y="0"/>
            <a:ext cx="12169577" cy="137160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85649" y="0"/>
            <a:ext cx="12169577" cy="137160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48622" y="3048000"/>
            <a:ext cx="6710296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33425" y="3048000"/>
            <a:ext cx="6710296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115233" y="3048000"/>
            <a:ext cx="6710296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688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41463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19220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301786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7679543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164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078202" y="670574"/>
            <a:ext cx="567771" cy="567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Lato Light"/>
              <a:cs typeface="Lato Ligh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984034" y="640852"/>
            <a:ext cx="73827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bg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24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657" r:id="rId3"/>
    <p:sldLayoutId id="2147483752" r:id="rId4"/>
    <p:sldLayoutId id="2147483800" r:id="rId5"/>
    <p:sldLayoutId id="2147483801" r:id="rId6"/>
    <p:sldLayoutId id="2147483802" r:id="rId7"/>
    <p:sldLayoutId id="2147483803" r:id="rId8"/>
    <p:sldLayoutId id="2147483813" r:id="rId9"/>
    <p:sldLayoutId id="2147483811" r:id="rId10"/>
    <p:sldLayoutId id="2147483819" r:id="rId1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minikafp.advicefront.com/profile/about_you" TargetMode="External"/><Relationship Id="rId4" Type="http://schemas.openxmlformats.org/officeDocument/2006/relationships/hyperlink" Target="https://dominikafp.advicefront.com/onboarding/for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r="85256" b="96595"/>
          <a:stretch/>
        </p:blipFill>
        <p:spPr>
          <a:xfrm rot="10800000">
            <a:off x="0" y="0"/>
            <a:ext cx="3668768" cy="140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r="11933" b="98452"/>
          <a:stretch/>
        </p:blipFill>
        <p:spPr>
          <a:xfrm rot="10800000" flipH="1">
            <a:off x="3668767" y="0"/>
            <a:ext cx="20708880" cy="140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r="85256"/>
          <a:stretch/>
        </p:blipFill>
        <p:spPr>
          <a:xfrm flipH="1">
            <a:off x="0" y="1409699"/>
            <a:ext cx="3668768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r="11933"/>
          <a:stretch/>
        </p:blipFill>
        <p:spPr>
          <a:xfrm>
            <a:off x="3668767" y="1409699"/>
            <a:ext cx="20708880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9314" y="402642"/>
            <a:ext cx="4155203" cy="196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217730" y="10833342"/>
            <a:ext cx="10989342" cy="1729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Dominika Sieradzka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44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Practice Management Consultant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4400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1906" y="4910516"/>
            <a:ext cx="17830800" cy="1401146"/>
            <a:chOff x="1801906" y="7727165"/>
            <a:chExt cx="17830800" cy="2294451"/>
          </a:xfrm>
          <a:solidFill>
            <a:schemeClr val="accent1"/>
          </a:solidFill>
        </p:grpSpPr>
        <p:sp>
          <p:nvSpPr>
            <p:cNvPr id="10" name="Shape 111"/>
            <p:cNvSpPr/>
            <p:nvPr/>
          </p:nvSpPr>
          <p:spPr>
            <a:xfrm>
              <a:off x="1801906" y="7727165"/>
              <a:ext cx="13900511" cy="2294451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Shape 114"/>
            <p:cNvSpPr txBox="1"/>
            <p:nvPr/>
          </p:nvSpPr>
          <p:spPr>
            <a:xfrm>
              <a:off x="2279314" y="7905596"/>
              <a:ext cx="17353392" cy="1862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SzPct val="25000"/>
              </a:pPr>
              <a:r>
                <a:rPr lang="en-US" sz="720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Creating your business process: </a:t>
              </a:r>
              <a:endParaRPr lang="en-US" sz="66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" name="Pentagon 12"/>
          <p:cNvSpPr/>
          <p:nvPr/>
        </p:nvSpPr>
        <p:spPr>
          <a:xfrm flipH="1">
            <a:off x="1801904" y="6335032"/>
            <a:ext cx="10676965" cy="2195592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14" name="Shape 114"/>
          <p:cNvSpPr txBox="1"/>
          <p:nvPr/>
        </p:nvSpPr>
        <p:spPr>
          <a:xfrm>
            <a:off x="2279314" y="6490093"/>
            <a:ext cx="13423104" cy="18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115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Client Journey</a:t>
            </a:r>
            <a:endParaRPr lang="en-US" sz="96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29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What about </a:t>
            </a:r>
            <a:r>
              <a:rPr lang="en-US" sz="7200" b="1" dirty="0" err="1">
                <a:solidFill>
                  <a:schemeClr val="tx2"/>
                </a:solidFill>
                <a:latin typeface="+mj-lt"/>
              </a:rPr>
              <a:t>Claridge’s</a:t>
            </a:r>
            <a:r>
              <a:rPr lang="en-US" sz="7200" b="1" dirty="0">
                <a:solidFill>
                  <a:schemeClr val="tx2"/>
                </a:solidFill>
                <a:latin typeface="+mj-lt"/>
              </a:rPr>
              <a:t>?</a:t>
            </a:r>
          </a:p>
        </p:txBody>
      </p:sp>
      <p:sp>
        <p:nvSpPr>
          <p:cNvPr id="20" name="Pentagon 19"/>
          <p:cNvSpPr/>
          <p:nvPr/>
        </p:nvSpPr>
        <p:spPr>
          <a:xfrm flipH="1">
            <a:off x="-2" y="9877772"/>
            <a:ext cx="24377651" cy="3838228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hape 2124"/>
          <p:cNvSpPr txBox="1">
            <a:spLocks/>
          </p:cNvSpPr>
          <p:nvPr/>
        </p:nvSpPr>
        <p:spPr>
          <a:xfrm>
            <a:off x="2825148" y="10372994"/>
            <a:ext cx="18727349" cy="11068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What? How? Why? Who? When? Where?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87151" y="2820407"/>
            <a:ext cx="15403341" cy="6666553"/>
            <a:chOff x="4585042" y="4262272"/>
            <a:chExt cx="8612517" cy="3727490"/>
          </a:xfrm>
        </p:grpSpPr>
        <p:pic>
          <p:nvPicPr>
            <p:cNvPr id="11" name="Picture 3" descr="C:\Users\user\AppData\Local\Microsoft\Windows\Temporary Internet Files\Content.IE5\82V9831V\6a00d8341c02f753ef00e54f30d3238833-640wi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8004" y="4262272"/>
              <a:ext cx="2199555" cy="372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user\AppData\Local\Microsoft\Windows\Temporary Internet Files\Content.IE5\6D2ZEYPJ\Gordon_Ramsay_Claridges[1]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007" y="4262272"/>
              <a:ext cx="2795618" cy="372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user\AppData\Local\Microsoft\Windows\Temporary Internet Files\Content.IE5\DZ3SNI3T\claridges_tea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042" y="4262272"/>
              <a:ext cx="3028586" cy="372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485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15"/>
          <p:cNvSpPr/>
          <p:nvPr/>
        </p:nvSpPr>
        <p:spPr>
          <a:xfrm>
            <a:off x="4329954" y="0"/>
            <a:ext cx="1865408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-1" y="3045834"/>
            <a:ext cx="9541566" cy="148781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The most common trap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2124"/>
          <p:cNvSpPr txBox="1">
            <a:spLocks/>
          </p:cNvSpPr>
          <p:nvPr/>
        </p:nvSpPr>
        <p:spPr>
          <a:xfrm>
            <a:off x="1675965" y="5080729"/>
            <a:ext cx="14675659" cy="4553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Introduces complexity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Creates inefficiency, and 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Potential for errors 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Lack of consistency in client experience 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Lack of scalability 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5" y="3283976"/>
            <a:ext cx="8268135" cy="1011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Making EXCEPTIONS</a:t>
            </a:r>
          </a:p>
        </p:txBody>
      </p:sp>
      <p:pic>
        <p:nvPicPr>
          <p:cNvPr id="13" name="Picture 4" descr="C:\Users\user\AppData\Local\Microsoft\Windows\Temporary Internet Files\Content.IE5\ZH05WWJV\14066406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199" y="3045834"/>
            <a:ext cx="8746391" cy="87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15"/>
          <p:cNvSpPr/>
          <p:nvPr/>
        </p:nvSpPr>
        <p:spPr>
          <a:xfrm>
            <a:off x="4329954" y="0"/>
            <a:ext cx="1865408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4483" y="1821449"/>
            <a:ext cx="16086861" cy="9294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99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5152" y="4595842"/>
            <a:ext cx="16700994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you guess what is the most commonly used process across financial planning firms?</a:t>
            </a:r>
            <a:endParaRPr lang="en-US" sz="8000" b="1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544" y="1369335"/>
            <a:ext cx="12394862" cy="11123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5965" y="3809536"/>
            <a:ext cx="10181738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IFP’s six step </a:t>
            </a:r>
          </a:p>
          <a:p>
            <a:pPr>
              <a:lnSpc>
                <a:spcPct val="80000"/>
              </a:lnSpc>
            </a:pPr>
            <a:r>
              <a:rPr lang="en-US" sz="9600" b="1" dirty="0">
                <a:solidFill>
                  <a:schemeClr val="accent1"/>
                </a:solidFill>
                <a:latin typeface="+mj-lt"/>
              </a:rPr>
              <a:t>‘Discover </a:t>
            </a:r>
          </a:p>
          <a:p>
            <a:pPr>
              <a:lnSpc>
                <a:spcPct val="80000"/>
              </a:lnSpc>
            </a:pPr>
            <a:r>
              <a:rPr lang="en-US" sz="9600" b="1" dirty="0">
                <a:solidFill>
                  <a:schemeClr val="accent1"/>
                </a:solidFill>
                <a:latin typeface="+mj-lt"/>
              </a:rPr>
              <a:t>the difference’ </a:t>
            </a:r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process developed </a:t>
            </a:r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in 2014</a:t>
            </a:r>
          </a:p>
        </p:txBody>
      </p:sp>
    </p:spTree>
    <p:extLst>
      <p:ext uri="{BB962C8B-B14F-4D97-AF65-F5344CB8AC3E}">
        <p14:creationId xmlns:p14="http://schemas.microsoft.com/office/powerpoint/2010/main" val="342665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15" y="954483"/>
            <a:ext cx="5527643" cy="5527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6" y="833551"/>
            <a:ext cx="6112503" cy="6031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840" y="584678"/>
            <a:ext cx="5457832" cy="5555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988" y="648655"/>
            <a:ext cx="6075851" cy="6075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33" y="7185346"/>
            <a:ext cx="5674803" cy="5287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044" y="6938374"/>
            <a:ext cx="5558703" cy="55339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7432320"/>
            <a:ext cx="5040052" cy="50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544" y="1369335"/>
            <a:ext cx="12394862" cy="11123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5965" y="3809536"/>
            <a:ext cx="9119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Which stage of this process can be the least pleasant for </a:t>
            </a:r>
            <a:r>
              <a:rPr lang="en-US" sz="7200" b="1" dirty="0">
                <a:solidFill>
                  <a:schemeClr val="accent1"/>
                </a:solidFill>
                <a:latin typeface="+mj-lt"/>
              </a:rPr>
              <a:t>both advisers &amp; clients?</a:t>
            </a:r>
          </a:p>
        </p:txBody>
      </p:sp>
    </p:spTree>
    <p:extLst>
      <p:ext uri="{BB962C8B-B14F-4D97-AF65-F5344CB8AC3E}">
        <p14:creationId xmlns:p14="http://schemas.microsoft.com/office/powerpoint/2010/main" val="227887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4861" y="0"/>
            <a:ext cx="16362789" cy="13716000"/>
          </a:xfrm>
          <a:prstGeom prst="rect">
            <a:avLst/>
          </a:prstGeom>
        </p:spPr>
      </p:pic>
      <p:sp>
        <p:nvSpPr>
          <p:cNvPr id="10" name="Shape 315"/>
          <p:cNvSpPr/>
          <p:nvPr/>
        </p:nvSpPr>
        <p:spPr>
          <a:xfrm>
            <a:off x="6371302" y="0"/>
            <a:ext cx="16612731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965" y="1434003"/>
            <a:ext cx="1280695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How do you currently go about fact finding?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2124"/>
          <p:cNvSpPr txBox="1">
            <a:spLocks/>
          </p:cNvSpPr>
          <p:nvPr/>
        </p:nvSpPr>
        <p:spPr>
          <a:xfrm>
            <a:off x="1675964" y="4134242"/>
            <a:ext cx="12806951" cy="6982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Adviser completes a paper based questionnaire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Client completes a paper based questionnaire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Client completes a word document or editable PDF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Fact find is completed via the phone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There are bits of paper that contain important information collated during various meetings </a:t>
            </a:r>
          </a:p>
        </p:txBody>
      </p:sp>
    </p:spTree>
    <p:extLst>
      <p:ext uri="{BB962C8B-B14F-4D97-AF65-F5344CB8AC3E}">
        <p14:creationId xmlns:p14="http://schemas.microsoft.com/office/powerpoint/2010/main" val="371630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chemeClr val="lt1">
              <a:alpha val="858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Shape 124"/>
          <p:cNvGrpSpPr/>
          <p:nvPr/>
        </p:nvGrpSpPr>
        <p:grpSpPr>
          <a:xfrm>
            <a:off x="3528270" y="3438939"/>
            <a:ext cx="17321059" cy="7303769"/>
            <a:chOff x="3365110" y="4571828"/>
            <a:chExt cx="17321059" cy="6147471"/>
          </a:xfrm>
        </p:grpSpPr>
        <p:sp>
          <p:nvSpPr>
            <p:cNvPr id="125" name="Shape 125"/>
            <p:cNvSpPr/>
            <p:nvPr/>
          </p:nvSpPr>
          <p:spPr>
            <a:xfrm flipH="1">
              <a:off x="5759423" y="4571828"/>
              <a:ext cx="12532500" cy="37639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26" y="4642"/>
                  </a:moveTo>
                  <a:lnTo>
                    <a:pt x="118926" y="59857"/>
                  </a:lnTo>
                  <a:lnTo>
                    <a:pt x="118926" y="115073"/>
                  </a:lnTo>
                  <a:lnTo>
                    <a:pt x="1073" y="115073"/>
                  </a:lnTo>
                  <a:lnTo>
                    <a:pt x="1073" y="4642"/>
                  </a:lnTo>
                  <a:close/>
                  <a:moveTo>
                    <a:pt x="119999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60000"/>
                  </a:lnTo>
                  <a:close/>
                </a:path>
              </a:pathLst>
            </a:cu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5906691" y="5127368"/>
              <a:ext cx="12237900" cy="23935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r>
                <a:rPr lang="en-US" sz="8800" b="1" i="1" dirty="0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Can technology created a better client experience?</a:t>
              </a:r>
            </a:p>
          </p:txBody>
        </p:sp>
        <p:sp>
          <p:nvSpPr>
            <p:cNvPr id="9" name="Shape 126"/>
            <p:cNvSpPr txBox="1"/>
            <p:nvPr/>
          </p:nvSpPr>
          <p:spPr>
            <a:xfrm>
              <a:off x="3365110" y="9272699"/>
              <a:ext cx="17321059" cy="1446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i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/>
              </a:endParaRPr>
            </a:p>
            <a:p>
              <a:pPr lvl="0" algn="ctr">
                <a:buSzPct val="25000"/>
              </a:pPr>
              <a:r>
                <a:rPr lang="en-US" sz="4800" i="1" dirty="0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  <a:hlinkClick r:id="rId4"/>
                </a:rPr>
                <a:t>https://dominikafp.advicefront.com/onboarding/form</a:t>
              </a:r>
              <a:endParaRPr lang="en-US" sz="4800" i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lvl="0" algn="ctr">
                <a:buSzPct val="25000"/>
              </a:pPr>
              <a:endParaRPr lang="en-US" sz="4800" i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lvl="0" algn="ctr">
                <a:buSzPct val="25000"/>
              </a:pPr>
              <a:r>
                <a:rPr lang="en-US" sz="4800" i="1" dirty="0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  <a:hlinkClick r:id="rId5"/>
                </a:rPr>
                <a:t>https://dominikafp.advicefront.com/profile/about_you</a:t>
              </a:r>
              <a:endParaRPr lang="en-US" sz="4800" i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lvl="0" algn="ctr">
                <a:buSzPct val="25000"/>
              </a:pPr>
              <a:endParaRPr lang="en-US" sz="4800" i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lvl="0" algn="ctr">
                <a:buSzPct val="25000"/>
              </a:pPr>
              <a:endParaRPr lang="en-US" sz="4800" i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513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219" y="0"/>
            <a:ext cx="16834431" cy="13716000"/>
          </a:xfrm>
          <a:prstGeom prst="rect">
            <a:avLst/>
          </a:prstGeom>
        </p:spPr>
      </p:pic>
      <p:sp>
        <p:nvSpPr>
          <p:cNvPr id="10" name="Shape 315"/>
          <p:cNvSpPr/>
          <p:nvPr/>
        </p:nvSpPr>
        <p:spPr>
          <a:xfrm>
            <a:off x="6371302" y="0"/>
            <a:ext cx="16612731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3607" y="3788322"/>
            <a:ext cx="1280695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What are your thoughts on what you have seen?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2124"/>
          <p:cNvSpPr txBox="1">
            <a:spLocks/>
          </p:cNvSpPr>
          <p:nvPr/>
        </p:nvSpPr>
        <p:spPr>
          <a:xfrm>
            <a:off x="3773606" y="6488561"/>
            <a:ext cx="10860165" cy="25910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spcBef>
                <a:spcPts val="3000"/>
              </a:spcBef>
              <a:defRPr/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How does this compare to your current process?</a:t>
            </a:r>
          </a:p>
        </p:txBody>
      </p:sp>
      <p:sp>
        <p:nvSpPr>
          <p:cNvPr id="2" name="Isosceles Triangle 1"/>
          <p:cNvSpPr/>
          <p:nvPr/>
        </p:nvSpPr>
        <p:spPr>
          <a:xfrm rot="5400000">
            <a:off x="1996532" y="4307930"/>
            <a:ext cx="1592826" cy="82591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1996532" y="7282161"/>
            <a:ext cx="1592826" cy="82591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553" y="0"/>
            <a:ext cx="20044097" cy="13716000"/>
          </a:xfrm>
          <a:prstGeom prst="rect">
            <a:avLst/>
          </a:prstGeom>
        </p:spPr>
      </p:pic>
      <p:sp>
        <p:nvSpPr>
          <p:cNvPr id="141" name="Shape 141"/>
          <p:cNvSpPr/>
          <p:nvPr/>
        </p:nvSpPr>
        <p:spPr>
          <a:xfrm>
            <a:off x="3926541" y="0"/>
            <a:ext cx="16701247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Shape 144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5" name="Shape 145"/>
          <p:cNvSpPr txBox="1"/>
          <p:nvPr/>
        </p:nvSpPr>
        <p:spPr>
          <a:xfrm>
            <a:off x="1675965" y="4834938"/>
            <a:ext cx="13158026" cy="51227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022350" lvl="0" indent="-920750">
              <a:spcBef>
                <a:spcPts val="3600"/>
              </a:spcBef>
              <a:buClr>
                <a:srgbClr val="2829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6600" i="1" dirty="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What does the word ‘</a:t>
            </a:r>
            <a:r>
              <a:rPr lang="en-US" sz="6600" b="1" i="1" dirty="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process</a:t>
            </a:r>
            <a:r>
              <a:rPr lang="en-US" sz="6600" i="1" dirty="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’ mean to you?</a:t>
            </a:r>
          </a:p>
          <a:p>
            <a:pPr marL="1022350" lvl="0" indent="-920750">
              <a:spcBef>
                <a:spcPts val="3600"/>
              </a:spcBef>
              <a:buClr>
                <a:srgbClr val="2829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6600" i="1" dirty="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Do you see yourself as an integral part of your business process?</a:t>
            </a:r>
          </a:p>
        </p:txBody>
      </p:sp>
      <p:sp>
        <p:nvSpPr>
          <p:cNvPr id="12" name="Pentagon 11"/>
          <p:cNvSpPr/>
          <p:nvPr/>
        </p:nvSpPr>
        <p:spPr>
          <a:xfrm flipH="1">
            <a:off x="1272622" y="2090994"/>
            <a:ext cx="14626139" cy="1933848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5965" y="2554883"/>
            <a:ext cx="1754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+mj-lt"/>
              </a:rPr>
              <a:t>Your feelings around 'process’</a:t>
            </a:r>
          </a:p>
        </p:txBody>
      </p:sp>
    </p:spTree>
    <p:extLst>
      <p:ext uri="{BB962C8B-B14F-4D97-AF65-F5344CB8AC3E}">
        <p14:creationId xmlns:p14="http://schemas.microsoft.com/office/powerpoint/2010/main" val="384213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219" y="0"/>
            <a:ext cx="16834431" cy="13716000"/>
          </a:xfrm>
          <a:prstGeom prst="rect">
            <a:avLst/>
          </a:prstGeom>
        </p:spPr>
      </p:pic>
      <p:sp>
        <p:nvSpPr>
          <p:cNvPr id="10" name="Shape 315"/>
          <p:cNvSpPr/>
          <p:nvPr/>
        </p:nvSpPr>
        <p:spPr>
          <a:xfrm>
            <a:off x="6371302" y="0"/>
            <a:ext cx="16612731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621118"/>
              </p:ext>
            </p:extLst>
          </p:nvPr>
        </p:nvGraphicFramePr>
        <p:xfrm>
          <a:off x="2713702" y="1128825"/>
          <a:ext cx="19416358" cy="988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8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3329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/>
                        <a:t>Advantages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/>
                        <a:t>Disadvantages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31875" indent="-61912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dirty="0">
                          <a:solidFill>
                            <a:schemeClr val="tx2"/>
                          </a:solidFill>
                        </a:rPr>
                        <a:t>Easy to use</a:t>
                      </a:r>
                    </a:p>
                    <a:p>
                      <a:pPr marL="1031875" indent="-61912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dirty="0">
                          <a:solidFill>
                            <a:schemeClr val="tx2"/>
                          </a:solidFill>
                        </a:rPr>
                        <a:t>Requests only relevant info one page at the</a:t>
                      </a:r>
                      <a:r>
                        <a:rPr lang="en-GB" sz="4000" baseline="0" dirty="0">
                          <a:solidFill>
                            <a:schemeClr val="tx2"/>
                          </a:solidFill>
                        </a:rPr>
                        <a:t> time</a:t>
                      </a:r>
                    </a:p>
                    <a:p>
                      <a:pPr marL="1031875" indent="-61912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baseline="0" dirty="0">
                          <a:solidFill>
                            <a:schemeClr val="tx2"/>
                          </a:solidFill>
                        </a:rPr>
                        <a:t>Time efficient </a:t>
                      </a:r>
                    </a:p>
                    <a:p>
                      <a:pPr marL="1031875" indent="-61912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baseline="0" dirty="0">
                          <a:solidFill>
                            <a:schemeClr val="tx2"/>
                          </a:solidFill>
                        </a:rPr>
                        <a:t>Cost efficient </a:t>
                      </a:r>
                    </a:p>
                    <a:p>
                      <a:pPr marL="1031875" indent="-61912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baseline="0" dirty="0">
                          <a:solidFill>
                            <a:schemeClr val="tx2"/>
                          </a:solidFill>
                        </a:rPr>
                        <a:t>Relatively painless</a:t>
                      </a:r>
                    </a:p>
                    <a:p>
                      <a:pPr marL="1031875" indent="-61912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baseline="0" dirty="0">
                          <a:solidFill>
                            <a:schemeClr val="tx2"/>
                          </a:solidFill>
                        </a:rPr>
                        <a:t>Information is accessible immediately upon completion</a:t>
                      </a:r>
                    </a:p>
                    <a:p>
                      <a:pPr marL="1031875" indent="-61912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baseline="0" dirty="0">
                          <a:solidFill>
                            <a:schemeClr val="tx2"/>
                          </a:solidFill>
                        </a:rPr>
                        <a:t>Easy to amend at any time point </a:t>
                      </a:r>
                      <a:endParaRPr lang="en-GB" sz="4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68413" indent="-677863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dirty="0">
                          <a:solidFill>
                            <a:schemeClr val="tx2"/>
                          </a:solidFill>
                        </a:rPr>
                        <a:t>Requires</a:t>
                      </a:r>
                      <a:r>
                        <a:rPr lang="en-GB" sz="4000" baseline="0" dirty="0">
                          <a:solidFill>
                            <a:schemeClr val="tx2"/>
                          </a:solidFill>
                        </a:rPr>
                        <a:t> access to Internet </a:t>
                      </a:r>
                    </a:p>
                    <a:p>
                      <a:pPr marL="1268413" indent="-677863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baseline="0" dirty="0">
                          <a:solidFill>
                            <a:schemeClr val="tx2"/>
                          </a:solidFill>
                        </a:rPr>
                        <a:t>Not for everyone </a:t>
                      </a:r>
                    </a:p>
                    <a:p>
                      <a:pPr marL="1268413" indent="-677863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4000" baseline="0" dirty="0">
                          <a:solidFill>
                            <a:schemeClr val="tx2"/>
                          </a:solidFill>
                        </a:rPr>
                        <a:t>Typically easier to engage with for younger clients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4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35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98466" y="0"/>
            <a:ext cx="19179184" cy="13716000"/>
          </a:xfrm>
          <a:prstGeom prst="rect">
            <a:avLst/>
          </a:prstGeom>
        </p:spPr>
      </p:pic>
      <p:sp>
        <p:nvSpPr>
          <p:cNvPr id="10" name="Shape 315"/>
          <p:cNvSpPr/>
          <p:nvPr/>
        </p:nvSpPr>
        <p:spPr>
          <a:xfrm>
            <a:off x="4572002" y="0"/>
            <a:ext cx="15279327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965" y="1434003"/>
            <a:ext cx="1280695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The are numerous ways of delivering the 6 step process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2124"/>
          <p:cNvSpPr txBox="1">
            <a:spLocks/>
          </p:cNvSpPr>
          <p:nvPr/>
        </p:nvSpPr>
        <p:spPr>
          <a:xfrm>
            <a:off x="1675965" y="4767323"/>
            <a:ext cx="12806951" cy="4006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As are many ways of defining What? How? Why? Who? When? Where?</a:t>
            </a: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en-US" sz="48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Have you got a documented version of your 6Qs for your client journey?</a:t>
            </a:r>
          </a:p>
        </p:txBody>
      </p:sp>
    </p:spTree>
    <p:extLst>
      <p:ext uri="{BB962C8B-B14F-4D97-AF65-F5344CB8AC3E}">
        <p14:creationId xmlns:p14="http://schemas.microsoft.com/office/powerpoint/2010/main" val="288586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chemeClr val="lt1">
              <a:alpha val="858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Shape 124"/>
          <p:cNvGrpSpPr/>
          <p:nvPr/>
        </p:nvGrpSpPr>
        <p:grpSpPr>
          <a:xfrm>
            <a:off x="5922583" y="4703433"/>
            <a:ext cx="12532500" cy="3070200"/>
            <a:chOff x="5759423" y="4856260"/>
            <a:chExt cx="12532500" cy="3070200"/>
          </a:xfrm>
        </p:grpSpPr>
        <p:sp>
          <p:nvSpPr>
            <p:cNvPr id="125" name="Shape 125"/>
            <p:cNvSpPr/>
            <p:nvPr/>
          </p:nvSpPr>
          <p:spPr>
            <a:xfrm flipH="1">
              <a:off x="5759423" y="4856260"/>
              <a:ext cx="12532500" cy="3070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26" y="4642"/>
                  </a:moveTo>
                  <a:lnTo>
                    <a:pt x="118926" y="59857"/>
                  </a:lnTo>
                  <a:lnTo>
                    <a:pt x="118926" y="115073"/>
                  </a:lnTo>
                  <a:lnTo>
                    <a:pt x="1073" y="115073"/>
                  </a:lnTo>
                  <a:lnTo>
                    <a:pt x="1073" y="4642"/>
                  </a:lnTo>
                  <a:close/>
                  <a:moveTo>
                    <a:pt x="119999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60000"/>
                  </a:lnTo>
                  <a:close/>
                </a:path>
              </a:pathLst>
            </a:cu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5906691" y="5127368"/>
              <a:ext cx="12237900" cy="23935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r>
                <a:rPr lang="en-US" sz="8800" b="1" i="1" dirty="0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Example </a:t>
              </a:r>
            </a:p>
            <a:p>
              <a:pPr lvl="0" algn="ctr">
                <a:buSzPct val="25000"/>
              </a:pPr>
              <a:r>
                <a:rPr lang="en-US" sz="8800" b="1" i="1" dirty="0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Client Journey 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80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chemeClr val="lt1">
              <a:alpha val="858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964079" y="823885"/>
            <a:ext cx="17031880" cy="10486215"/>
            <a:chOff x="4966969" y="1511928"/>
            <a:chExt cx="17031880" cy="10486215"/>
          </a:xfrm>
        </p:grpSpPr>
        <p:cxnSp>
          <p:nvCxnSpPr>
            <p:cNvPr id="18" name="Straight Arrow Connector 7"/>
            <p:cNvCxnSpPr/>
            <p:nvPr/>
          </p:nvCxnSpPr>
          <p:spPr>
            <a:xfrm>
              <a:off x="6796067" y="3243431"/>
              <a:ext cx="0" cy="2380612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  <a:tailEnd type="arrow"/>
            </a:ln>
          </p:spPr>
        </p:cxnSp>
        <p:sp>
          <p:nvSpPr>
            <p:cNvPr id="19" name="Round Diagonal Corner Rectangle 20"/>
            <p:cNvSpPr/>
            <p:nvPr/>
          </p:nvSpPr>
          <p:spPr>
            <a:xfrm>
              <a:off x="5633371" y="4058908"/>
              <a:ext cx="2547020" cy="7496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00B0F0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>
                  <a:solidFill>
                    <a:schemeClr val="tx2"/>
                  </a:solidFill>
                </a:rPr>
                <a:t>Same day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cxnSp>
          <p:nvCxnSpPr>
            <p:cNvPr id="20" name="Straight Arrow Connector 23"/>
            <p:cNvCxnSpPr/>
            <p:nvPr/>
          </p:nvCxnSpPr>
          <p:spPr>
            <a:xfrm>
              <a:off x="6744334" y="7347543"/>
              <a:ext cx="0" cy="2987786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  <a:tailEnd type="arrow"/>
            </a:ln>
          </p:spPr>
        </p:cxnSp>
        <p:sp>
          <p:nvSpPr>
            <p:cNvPr id="21" name="Round Diagonal Corner Rectangle 25"/>
            <p:cNvSpPr/>
            <p:nvPr/>
          </p:nvSpPr>
          <p:spPr>
            <a:xfrm>
              <a:off x="5522557" y="8234369"/>
              <a:ext cx="2547020" cy="7496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00B0F0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>
                  <a:solidFill>
                    <a:schemeClr val="tx2"/>
                  </a:solidFill>
                </a:rPr>
                <a:t>Min 5 day lead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cxnSp>
          <p:nvCxnSpPr>
            <p:cNvPr id="22" name="Straight Connector 22"/>
            <p:cNvCxnSpPr/>
            <p:nvPr/>
          </p:nvCxnSpPr>
          <p:spPr>
            <a:xfrm>
              <a:off x="8733364" y="10617747"/>
              <a:ext cx="2124630" cy="50128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</a:ln>
          </p:spPr>
        </p:cxnSp>
        <p:cxnSp>
          <p:nvCxnSpPr>
            <p:cNvPr id="23" name="Straight Connector 27"/>
            <p:cNvCxnSpPr/>
            <p:nvPr/>
          </p:nvCxnSpPr>
          <p:spPr>
            <a:xfrm flipV="1">
              <a:off x="10857992" y="2343323"/>
              <a:ext cx="0" cy="8274423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</a:ln>
          </p:spPr>
        </p:cxnSp>
        <p:cxnSp>
          <p:nvCxnSpPr>
            <p:cNvPr id="24" name="Straight Arrow Connector 29"/>
            <p:cNvCxnSpPr>
              <a:endCxn id="10" idx="1"/>
            </p:cNvCxnSpPr>
            <p:nvPr/>
          </p:nvCxnSpPr>
          <p:spPr>
            <a:xfrm flipV="1">
              <a:off x="10857972" y="2343324"/>
              <a:ext cx="831418" cy="10495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  <a:tailEnd type="arrow"/>
            </a:ln>
          </p:spPr>
        </p:cxnSp>
        <p:sp>
          <p:nvSpPr>
            <p:cNvPr id="25" name="Round Diagonal Corner Rectangle 32"/>
            <p:cNvSpPr/>
            <p:nvPr/>
          </p:nvSpPr>
          <p:spPr>
            <a:xfrm>
              <a:off x="9251915" y="3488666"/>
              <a:ext cx="2547020" cy="7496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00B0F0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>
                  <a:solidFill>
                    <a:schemeClr val="tx2"/>
                  </a:solidFill>
                </a:rPr>
                <a:t>10 day lead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cxnSp>
          <p:nvCxnSpPr>
            <p:cNvPr id="26" name="Straight Arrow Connector 33"/>
            <p:cNvCxnSpPr/>
            <p:nvPr/>
          </p:nvCxnSpPr>
          <p:spPr>
            <a:xfrm>
              <a:off x="13340085" y="3201160"/>
              <a:ext cx="0" cy="3314989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  <a:tailEnd type="arrow"/>
            </a:ln>
          </p:spPr>
        </p:cxnSp>
        <p:cxnSp>
          <p:nvCxnSpPr>
            <p:cNvPr id="27" name="Straight Arrow Connector 36"/>
            <p:cNvCxnSpPr/>
            <p:nvPr/>
          </p:nvCxnSpPr>
          <p:spPr>
            <a:xfrm>
              <a:off x="13352206" y="7286859"/>
              <a:ext cx="0" cy="3214753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  <a:tailEnd type="arrow"/>
            </a:ln>
          </p:spPr>
        </p:cxnSp>
        <p:sp>
          <p:nvSpPr>
            <p:cNvPr id="28" name="Round Diagonal Corner Rectangle 37"/>
            <p:cNvSpPr/>
            <p:nvPr/>
          </p:nvSpPr>
          <p:spPr>
            <a:xfrm>
              <a:off x="12021958" y="5096074"/>
              <a:ext cx="2547020" cy="7496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00B0F0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>
                  <a:solidFill>
                    <a:schemeClr val="tx2"/>
                  </a:solidFill>
                </a:rPr>
                <a:t>3 - 6 weeks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29" name="Round Diagonal Corner Rectangle 39"/>
            <p:cNvSpPr/>
            <p:nvPr/>
          </p:nvSpPr>
          <p:spPr>
            <a:xfrm>
              <a:off x="12021958" y="3488667"/>
              <a:ext cx="2547020" cy="13699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chemeClr val="accent2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dirty="0">
                  <a:solidFill>
                    <a:schemeClr val="tx2"/>
                  </a:solidFill>
                </a:rPr>
                <a:t>Call to organise  meeting 2-3 weeks later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30" name="Straight Connector 40"/>
            <p:cNvCxnSpPr/>
            <p:nvPr/>
          </p:nvCxnSpPr>
          <p:spPr>
            <a:xfrm>
              <a:off x="15141736" y="10667896"/>
              <a:ext cx="2201235" cy="0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</a:ln>
          </p:spPr>
        </p:cxnSp>
        <p:cxnSp>
          <p:nvCxnSpPr>
            <p:cNvPr id="31" name="Straight Connector 42"/>
            <p:cNvCxnSpPr/>
            <p:nvPr/>
          </p:nvCxnSpPr>
          <p:spPr>
            <a:xfrm flipV="1">
              <a:off x="17342970" y="2343324"/>
              <a:ext cx="0" cy="8324572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</a:ln>
          </p:spPr>
        </p:cxnSp>
        <p:cxnSp>
          <p:nvCxnSpPr>
            <p:cNvPr id="32" name="Straight Arrow Connector 44"/>
            <p:cNvCxnSpPr/>
            <p:nvPr/>
          </p:nvCxnSpPr>
          <p:spPr>
            <a:xfrm>
              <a:off x="17342970" y="2343323"/>
              <a:ext cx="891936" cy="0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  <a:tailEnd type="arrow"/>
            </a:ln>
          </p:spPr>
        </p:cxnSp>
        <p:sp>
          <p:nvSpPr>
            <p:cNvPr id="33" name="Round Diagonal Corner Rectangle 49"/>
            <p:cNvSpPr/>
            <p:nvPr/>
          </p:nvSpPr>
          <p:spPr>
            <a:xfrm>
              <a:off x="15988905" y="3573212"/>
              <a:ext cx="2547020" cy="7496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00B0F0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>
                  <a:solidFill>
                    <a:schemeClr val="tx2"/>
                  </a:solidFill>
                </a:rPr>
                <a:t>2 week lead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cxnSp>
          <p:nvCxnSpPr>
            <p:cNvPr id="34" name="Straight Arrow Connector 53"/>
            <p:cNvCxnSpPr/>
            <p:nvPr/>
          </p:nvCxnSpPr>
          <p:spPr>
            <a:xfrm>
              <a:off x="20064005" y="3201159"/>
              <a:ext cx="0" cy="2478291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  <a:tailEnd type="arrow"/>
            </a:ln>
          </p:spPr>
        </p:cxnSp>
        <p:cxnSp>
          <p:nvCxnSpPr>
            <p:cNvPr id="35" name="Straight Arrow Connector 56"/>
            <p:cNvCxnSpPr>
              <a:stCxn id="14" idx="2"/>
            </p:cNvCxnSpPr>
            <p:nvPr/>
          </p:nvCxnSpPr>
          <p:spPr>
            <a:xfrm>
              <a:off x="20064005" y="7342266"/>
              <a:ext cx="0" cy="2494211"/>
            </a:xfrm>
            <a:prstGeom prst="straightConnector1">
              <a:avLst/>
            </a:prstGeom>
            <a:noFill/>
            <a:ln w="9528">
              <a:solidFill>
                <a:schemeClr val="accent1"/>
              </a:solidFill>
              <a:prstDash val="solid"/>
              <a:miter/>
              <a:tailEnd type="arrow"/>
            </a:ln>
          </p:spPr>
        </p:cxnSp>
        <p:sp>
          <p:nvSpPr>
            <p:cNvPr id="36" name="Round Diagonal Corner Rectangle 60"/>
            <p:cNvSpPr/>
            <p:nvPr/>
          </p:nvSpPr>
          <p:spPr>
            <a:xfrm>
              <a:off x="18896240" y="4407397"/>
              <a:ext cx="2547020" cy="7496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00B0F0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>
                  <a:solidFill>
                    <a:schemeClr val="tx2"/>
                  </a:solidFill>
                </a:rPr>
                <a:t>Within 24hrs of completion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37" name="Round Diagonal Corner Rectangle 61"/>
            <p:cNvSpPr/>
            <p:nvPr/>
          </p:nvSpPr>
          <p:spPr>
            <a:xfrm>
              <a:off x="18790495" y="8371684"/>
              <a:ext cx="2547020" cy="7496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00B0F0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>
                  <a:solidFill>
                    <a:schemeClr val="tx2"/>
                  </a:solidFill>
                </a:rPr>
                <a:t>Approx. 12 months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38" name="Round Diagonal Corner Rectangle 39"/>
            <p:cNvSpPr/>
            <p:nvPr/>
          </p:nvSpPr>
          <p:spPr>
            <a:xfrm>
              <a:off x="8862610" y="8339945"/>
              <a:ext cx="2547020" cy="112447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chemeClr val="accent2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dirty="0">
                  <a:solidFill>
                    <a:schemeClr val="tx2"/>
                  </a:solidFill>
                </a:rPr>
                <a:t>Client homework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39" name="Round Diagonal Corner Rectangle 37"/>
            <p:cNvSpPr/>
            <p:nvPr/>
          </p:nvSpPr>
          <p:spPr>
            <a:xfrm>
              <a:off x="12135453" y="8997269"/>
              <a:ext cx="2547020" cy="7496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00B0F0"/>
            </a:solidFill>
            <a:ln w="25402">
              <a:noFill/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>
                  <a:solidFill>
                    <a:schemeClr val="tx2"/>
                  </a:solidFill>
                </a:rPr>
                <a:t>4 days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9" name="Rectangle 3"/>
            <p:cNvSpPr/>
            <p:nvPr/>
          </p:nvSpPr>
          <p:spPr>
            <a:xfrm>
              <a:off x="5027761" y="1580615"/>
              <a:ext cx="3658197" cy="1662814"/>
            </a:xfrm>
            <a:prstGeom prst="rect">
              <a:avLst/>
            </a:pr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dirty="0">
                  <a:solidFill>
                    <a:srgbClr val="FFFFFF"/>
                  </a:solidFill>
                </a:rPr>
                <a:t>Initial client contact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>
              <a:off x="11689391" y="1511928"/>
              <a:ext cx="3658197" cy="1662814"/>
            </a:xfrm>
            <a:prstGeom prst="rect">
              <a:avLst/>
            </a:pr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dirty="0">
                  <a:solidFill>
                    <a:srgbClr val="FFFFFF"/>
                  </a:solidFill>
                </a:rPr>
                <a:t>Discovery meeting (2</a:t>
              </a:r>
              <a:r>
                <a:rPr lang="en-GB" sz="3200" baseline="30000" dirty="0">
                  <a:solidFill>
                    <a:srgbClr val="FFFFFF"/>
                  </a:solidFill>
                </a:rPr>
                <a:t>nd</a:t>
              </a:r>
              <a:r>
                <a:rPr lang="en-GB" sz="3200" kern="0" dirty="0">
                  <a:solidFill>
                    <a:srgbClr val="FFFFFF"/>
                  </a:solidFill>
                </a:rPr>
                <a:t>)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340652" y="1522421"/>
              <a:ext cx="3658197" cy="1662814"/>
            </a:xfrm>
            <a:prstGeom prst="rect">
              <a:avLst/>
            </a:pr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>
                  <a:solidFill>
                    <a:srgbClr val="FFFFFF"/>
                  </a:solidFill>
                </a:rPr>
                <a:t>Implemen. Meeting (4</a:t>
              </a:r>
              <a:r>
                <a:rPr lang="en-GB" sz="3200" baseline="30000">
                  <a:solidFill>
                    <a:srgbClr val="FFFFFF"/>
                  </a:solidFill>
                </a:rPr>
                <a:t>th</a:t>
              </a:r>
              <a:r>
                <a:rPr lang="en-GB" sz="3200">
                  <a:solidFill>
                    <a:srgbClr val="FFFFFF"/>
                  </a:solidFill>
                </a:rPr>
                <a:t>)</a:t>
              </a: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66969" y="5684750"/>
              <a:ext cx="3658197" cy="1662814"/>
            </a:xfrm>
            <a:prstGeom prst="rect">
              <a:avLst/>
            </a:pr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>
                  <a:solidFill>
                    <a:srgbClr val="FFFFFF"/>
                  </a:solidFill>
                </a:rPr>
                <a:t>Screening Call</a:t>
              </a: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689391" y="6571555"/>
              <a:ext cx="3658197" cy="1662814"/>
            </a:xfrm>
            <a:prstGeom prst="rect">
              <a:avLst/>
            </a:pr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>
                  <a:solidFill>
                    <a:srgbClr val="FFFFFF"/>
                  </a:solidFill>
                </a:rPr>
                <a:t>Strategy Meeting (3</a:t>
              </a:r>
              <a:r>
                <a:rPr lang="en-GB" sz="3200" baseline="30000">
                  <a:solidFill>
                    <a:srgbClr val="FFFFFF"/>
                  </a:solidFill>
                </a:rPr>
                <a:t>rd</a:t>
              </a:r>
              <a:r>
                <a:rPr lang="en-GB" sz="3200">
                  <a:solidFill>
                    <a:srgbClr val="FFFFFF"/>
                  </a:solidFill>
                </a:rPr>
                <a:t>)</a:t>
              </a: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18234907" y="5679450"/>
              <a:ext cx="3658197" cy="1662814"/>
            </a:xfrm>
            <a:prstGeom prst="rect">
              <a:avLst/>
            </a:pr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>
                  <a:solidFill>
                    <a:srgbClr val="FFFFFF"/>
                  </a:solidFill>
                </a:rPr>
                <a:t>Check-in call </a:t>
              </a: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5" name="Rectangle 15"/>
            <p:cNvSpPr/>
            <p:nvPr/>
          </p:nvSpPr>
          <p:spPr>
            <a:xfrm>
              <a:off x="5075165" y="10335328"/>
              <a:ext cx="3658197" cy="1662814"/>
            </a:xfrm>
            <a:prstGeom prst="rect">
              <a:avLst/>
            </a:pr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>
                  <a:solidFill>
                    <a:srgbClr val="FFFFFF"/>
                  </a:solidFill>
                </a:rPr>
                <a:t>Initial Meeting (1</a:t>
              </a:r>
              <a:r>
                <a:rPr lang="en-GB" sz="3200" baseline="30000">
                  <a:solidFill>
                    <a:srgbClr val="FFFFFF"/>
                  </a:solidFill>
                </a:rPr>
                <a:t>st</a:t>
              </a:r>
              <a:r>
                <a:rPr lang="en-GB" sz="3200">
                  <a:solidFill>
                    <a:srgbClr val="FFFFFF"/>
                  </a:solidFill>
                </a:rPr>
                <a:t>)</a:t>
              </a: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11689391" y="10501613"/>
              <a:ext cx="3658197" cy="1496530"/>
            </a:xfrm>
            <a:prstGeom prst="rect">
              <a:avLst/>
            </a:pr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>
                  <a:solidFill>
                    <a:srgbClr val="FFFFFF"/>
                  </a:solidFill>
                </a:rPr>
                <a:t>Strategy Report</a:t>
              </a: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18340652" y="9836477"/>
              <a:ext cx="3658197" cy="1662814"/>
            </a:xfrm>
            <a:prstGeom prst="rect">
              <a:avLst/>
            </a:pr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182880" tIns="91440" rIns="182880" bIns="9144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>
                  <a:solidFill>
                    <a:srgbClr val="FFFFFF"/>
                  </a:solidFill>
                </a:rPr>
                <a:t>Review</a:t>
              </a:r>
              <a:endParaRPr lang="en-US" sz="3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91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r="1"/>
          <a:stretch/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Shape 169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0" name="Shape 170"/>
          <p:cNvSpPr txBox="1"/>
          <p:nvPr/>
        </p:nvSpPr>
        <p:spPr>
          <a:xfrm>
            <a:off x="1675965" y="4203220"/>
            <a:ext cx="12461595" cy="4057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buSzPct val="25000"/>
            </a:pPr>
            <a:r>
              <a:rPr lang="en-US" sz="9600" b="1" i="1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Let’s begin with your </a:t>
            </a:r>
          </a:p>
          <a:p>
            <a:pPr lvl="0">
              <a:lnSpc>
                <a:spcPct val="80000"/>
              </a:lnSpc>
              <a:buSzPct val="25000"/>
            </a:pPr>
            <a:r>
              <a:rPr lang="en-US" sz="13800" b="1" i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Annual Review Process</a:t>
            </a:r>
            <a:endParaRPr lang="en-US" sz="8000" b="1" i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10489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5965" y="1434003"/>
            <a:ext cx="166710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Example Annual Review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"/>
          <p:cNvCxnSpPr/>
          <p:nvPr/>
        </p:nvCxnSpPr>
        <p:spPr>
          <a:xfrm>
            <a:off x="4171455" y="5044238"/>
            <a:ext cx="1469344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olid"/>
            <a:miter/>
          </a:ln>
        </p:spPr>
      </p:cxnSp>
      <p:cxnSp>
        <p:nvCxnSpPr>
          <p:cNvPr id="14" name="Straight Connector 7"/>
          <p:cNvCxnSpPr/>
          <p:nvPr/>
        </p:nvCxnSpPr>
        <p:spPr>
          <a:xfrm flipV="1">
            <a:off x="5642105" y="4493257"/>
            <a:ext cx="0" cy="550981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olid"/>
            <a:miter/>
          </a:ln>
        </p:spPr>
      </p:cxnSp>
      <p:cxnSp>
        <p:nvCxnSpPr>
          <p:cNvPr id="15" name="Straight Arrow Connector 9"/>
          <p:cNvCxnSpPr/>
          <p:nvPr/>
        </p:nvCxnSpPr>
        <p:spPr>
          <a:xfrm>
            <a:off x="5642105" y="4511070"/>
            <a:ext cx="2754974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olid"/>
            <a:miter/>
            <a:tailEnd type="arrow"/>
          </a:ln>
        </p:spPr>
      </p:cxnSp>
      <p:sp>
        <p:nvSpPr>
          <p:cNvPr id="16" name="TextBox 10"/>
          <p:cNvSpPr txBox="1"/>
          <p:nvPr/>
        </p:nvSpPr>
        <p:spPr>
          <a:xfrm>
            <a:off x="5759893" y="4584658"/>
            <a:ext cx="2571304" cy="954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</a:rPr>
              <a:t>6 weeks prior to review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3"/>
          <p:cNvCxnSpPr/>
          <p:nvPr/>
        </p:nvCxnSpPr>
        <p:spPr>
          <a:xfrm>
            <a:off x="11554466" y="4511070"/>
            <a:ext cx="236506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miter/>
            <a:tailEnd type="arrow"/>
          </a:ln>
        </p:spPr>
      </p:cxnSp>
      <p:sp>
        <p:nvSpPr>
          <p:cNvPr id="19" name="TextBox 14"/>
          <p:cNvSpPr txBox="1"/>
          <p:nvPr/>
        </p:nvSpPr>
        <p:spPr>
          <a:xfrm>
            <a:off x="11620938" y="4062180"/>
            <a:ext cx="1836655" cy="954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</a:rPr>
              <a:t>3 days after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17061500" y="3899736"/>
            <a:ext cx="2387659" cy="954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</a:rPr>
              <a:t>Min 6 weeks lead </a:t>
            </a:r>
          </a:p>
        </p:txBody>
      </p:sp>
      <p:cxnSp>
        <p:nvCxnSpPr>
          <p:cNvPr id="23" name="Straight Connector 24"/>
          <p:cNvCxnSpPr/>
          <p:nvPr/>
        </p:nvCxnSpPr>
        <p:spPr>
          <a:xfrm>
            <a:off x="4207582" y="5995042"/>
            <a:ext cx="1469344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olid"/>
            <a:miter/>
          </a:ln>
        </p:spPr>
      </p:cxnSp>
      <p:cxnSp>
        <p:nvCxnSpPr>
          <p:cNvPr id="24" name="Straight Connector 26"/>
          <p:cNvCxnSpPr/>
          <p:nvPr/>
        </p:nvCxnSpPr>
        <p:spPr>
          <a:xfrm>
            <a:off x="5682485" y="5995042"/>
            <a:ext cx="0" cy="60856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olid"/>
            <a:miter/>
          </a:ln>
        </p:spPr>
      </p:cxnSp>
      <p:cxnSp>
        <p:nvCxnSpPr>
          <p:cNvPr id="25" name="Straight Arrow Connector 30"/>
          <p:cNvCxnSpPr/>
          <p:nvPr/>
        </p:nvCxnSpPr>
        <p:spPr>
          <a:xfrm>
            <a:off x="5676926" y="6595003"/>
            <a:ext cx="2815684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olid"/>
            <a:miter/>
            <a:tailEnd type="arrow"/>
          </a:ln>
        </p:spPr>
      </p:cxnSp>
      <p:sp>
        <p:nvSpPr>
          <p:cNvPr id="26" name="TextBox 31"/>
          <p:cNvSpPr txBox="1"/>
          <p:nvPr/>
        </p:nvSpPr>
        <p:spPr>
          <a:xfrm>
            <a:off x="5737636" y="6126820"/>
            <a:ext cx="2387659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 dirty="0">
                <a:solidFill>
                  <a:srgbClr val="000000"/>
                </a:solidFill>
              </a:rPr>
              <a:t>Complete 2 weeks prior to meeting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9" name="TextBox 31"/>
          <p:cNvSpPr txBox="1"/>
          <p:nvPr/>
        </p:nvSpPr>
        <p:spPr>
          <a:xfrm>
            <a:off x="11767153" y="6164883"/>
            <a:ext cx="2387659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 dirty="0">
                <a:solidFill>
                  <a:srgbClr val="000000"/>
                </a:solidFill>
              </a:rPr>
              <a:t>Complete 1 week prior to meeting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" name="TextBox 14"/>
          <p:cNvSpPr txBox="1"/>
          <p:nvPr/>
        </p:nvSpPr>
        <p:spPr>
          <a:xfrm>
            <a:off x="17041837" y="6084411"/>
            <a:ext cx="1836655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 dirty="0">
                <a:solidFill>
                  <a:srgbClr val="000000"/>
                </a:solidFill>
              </a:rPr>
              <a:t>1 week prior to meeting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50"/>
          <p:cNvCxnSpPr>
            <a:stCxn id="33" idx="2"/>
          </p:cNvCxnSpPr>
          <p:nvPr/>
        </p:nvCxnSpPr>
        <p:spPr>
          <a:xfrm>
            <a:off x="20730882" y="7430103"/>
            <a:ext cx="0" cy="144772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miter/>
            <a:tailEnd type="arrow"/>
          </a:ln>
        </p:spPr>
      </p:cxnSp>
      <p:sp>
        <p:nvSpPr>
          <p:cNvPr id="36" name="TextBox 14"/>
          <p:cNvSpPr txBox="1"/>
          <p:nvPr/>
        </p:nvSpPr>
        <p:spPr>
          <a:xfrm>
            <a:off x="20661542" y="7461448"/>
            <a:ext cx="1836655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</a:rPr>
              <a:t>24hrs prior to meeting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7" name="Oval 56"/>
          <p:cNvSpPr/>
          <p:nvPr/>
        </p:nvSpPr>
        <p:spPr>
          <a:xfrm>
            <a:off x="14083348" y="8642592"/>
            <a:ext cx="3482811" cy="212343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chemeClr val="accent2"/>
          </a:solidFill>
          <a:ln w="12701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chemeClr val="tx2"/>
                </a:solidFill>
              </a:rPr>
              <a:t>Annual Review Meeting </a:t>
            </a:r>
          </a:p>
        </p:txBody>
      </p:sp>
      <p:cxnSp>
        <p:nvCxnSpPr>
          <p:cNvPr id="39" name="Straight Arrow Connector 59"/>
          <p:cNvCxnSpPr/>
          <p:nvPr/>
        </p:nvCxnSpPr>
        <p:spPr>
          <a:xfrm flipH="1">
            <a:off x="12022208" y="9725684"/>
            <a:ext cx="200064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miter/>
            <a:tailEnd type="arrow"/>
          </a:ln>
        </p:spPr>
      </p:cxnSp>
      <p:sp>
        <p:nvSpPr>
          <p:cNvPr id="40" name="TextBox 14"/>
          <p:cNvSpPr txBox="1"/>
          <p:nvPr/>
        </p:nvSpPr>
        <p:spPr>
          <a:xfrm>
            <a:off x="12211665" y="9367899"/>
            <a:ext cx="1836655" cy="954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</a:rPr>
              <a:t>24hrs post meeting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2" name="Straight Arrow Connector 41"/>
          <p:cNvCxnSpPr>
            <a:stCxn id="35" idx="1"/>
            <a:endCxn id="37" idx="1"/>
          </p:cNvCxnSpPr>
          <p:nvPr/>
        </p:nvCxnSpPr>
        <p:spPr>
          <a:xfrm flipH="1" flipV="1">
            <a:off x="17566159" y="9704310"/>
            <a:ext cx="1496003" cy="1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/>
          <p:nvPr/>
        </p:nvSpPr>
        <p:spPr>
          <a:xfrm>
            <a:off x="1691971" y="4574701"/>
            <a:ext cx="3460373" cy="2020323"/>
          </a:xfrm>
          <a:prstGeom prst="rect">
            <a:avLst/>
          </a:prstGeom>
          <a:solidFill>
            <a:schemeClr val="accent1"/>
          </a:solidFill>
          <a:ln w="25402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FFFFFF"/>
                </a:solidFill>
              </a:rPr>
              <a:t>Prepare client review </a:t>
            </a:r>
          </a:p>
        </p:txBody>
      </p:sp>
      <p:sp>
        <p:nvSpPr>
          <p:cNvPr id="17" name="Rectangle 11"/>
          <p:cNvSpPr/>
          <p:nvPr/>
        </p:nvSpPr>
        <p:spPr>
          <a:xfrm>
            <a:off x="8432156" y="3726072"/>
            <a:ext cx="3122308" cy="1469319"/>
          </a:xfrm>
          <a:prstGeom prst="rect">
            <a:avLst/>
          </a:prstGeom>
          <a:solidFill>
            <a:schemeClr val="accent1"/>
          </a:solidFill>
          <a:ln w="25402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FFFF"/>
                </a:solidFill>
              </a:rPr>
              <a:t>Issue client notification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0" name="Rectangle 15"/>
          <p:cNvSpPr/>
          <p:nvPr/>
        </p:nvSpPr>
        <p:spPr>
          <a:xfrm>
            <a:off x="13919526" y="3501007"/>
            <a:ext cx="3122308" cy="1652987"/>
          </a:xfrm>
          <a:prstGeom prst="rect">
            <a:avLst/>
          </a:prstGeom>
          <a:solidFill>
            <a:schemeClr val="accent1"/>
          </a:solidFill>
          <a:ln w="25402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FFFF"/>
                </a:solidFill>
              </a:rPr>
              <a:t>Ring client to organise meeting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7" name="Rectangle 32"/>
          <p:cNvSpPr/>
          <p:nvPr/>
        </p:nvSpPr>
        <p:spPr>
          <a:xfrm>
            <a:off x="8593225" y="5638281"/>
            <a:ext cx="3122308" cy="2005310"/>
          </a:xfrm>
          <a:prstGeom prst="rect">
            <a:avLst/>
          </a:prstGeom>
          <a:solidFill>
            <a:schemeClr val="accent1"/>
          </a:solidFill>
          <a:ln w="25402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FFFFFF"/>
                </a:solidFill>
              </a:rPr>
              <a:t>Prepare valuation &amp; other rev. docs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8" name="Rectangle 15"/>
          <p:cNvSpPr/>
          <p:nvPr/>
        </p:nvSpPr>
        <p:spPr>
          <a:xfrm>
            <a:off x="19169738" y="3542404"/>
            <a:ext cx="3122308" cy="1652987"/>
          </a:xfrm>
          <a:prstGeom prst="rect">
            <a:avLst/>
          </a:prstGeom>
          <a:solidFill>
            <a:schemeClr val="accent1"/>
          </a:solidFill>
          <a:ln w="25402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FFFF"/>
                </a:solidFill>
              </a:rPr>
              <a:t>Confirm client review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0" name="Rectangle 32"/>
          <p:cNvSpPr/>
          <p:nvPr/>
        </p:nvSpPr>
        <p:spPr>
          <a:xfrm>
            <a:off x="13939189" y="5629175"/>
            <a:ext cx="3122308" cy="2527665"/>
          </a:xfrm>
          <a:prstGeom prst="rect">
            <a:avLst/>
          </a:prstGeom>
          <a:solidFill>
            <a:schemeClr val="accent1"/>
          </a:solidFill>
          <a:ln w="25402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FFFFFF"/>
                </a:solidFill>
              </a:rPr>
              <a:t>Update cash flow &amp; prep. tech. info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3" name="Rectangle 15"/>
          <p:cNvSpPr/>
          <p:nvPr/>
        </p:nvSpPr>
        <p:spPr>
          <a:xfrm>
            <a:off x="19169738" y="5777114"/>
            <a:ext cx="3122308" cy="1652987"/>
          </a:xfrm>
          <a:prstGeom prst="rect">
            <a:avLst/>
          </a:prstGeom>
          <a:solidFill>
            <a:schemeClr val="accent1"/>
          </a:solidFill>
          <a:ln w="25402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FFFF"/>
                </a:solidFill>
              </a:rPr>
              <a:t>Debrief </a:t>
            </a:r>
            <a:r>
              <a:rPr lang="en-GB" sz="3200" kern="0" dirty="0">
                <a:solidFill>
                  <a:srgbClr val="FFFFFF"/>
                </a:solidFill>
              </a:rPr>
              <a:t>with FP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5" name="Rectangle 15"/>
          <p:cNvSpPr/>
          <p:nvPr/>
        </p:nvSpPr>
        <p:spPr>
          <a:xfrm>
            <a:off x="19062162" y="8877826"/>
            <a:ext cx="3122308" cy="1652987"/>
          </a:xfrm>
          <a:prstGeom prst="rect">
            <a:avLst/>
          </a:prstGeom>
          <a:solidFill>
            <a:schemeClr val="accent1"/>
          </a:solidFill>
          <a:ln w="25402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FFFF"/>
                </a:solidFill>
              </a:rPr>
              <a:t>Finalise Annual Review Pack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8" name="Rectangle 15"/>
          <p:cNvSpPr/>
          <p:nvPr/>
        </p:nvSpPr>
        <p:spPr>
          <a:xfrm>
            <a:off x="8923641" y="8877826"/>
            <a:ext cx="3122308" cy="1652987"/>
          </a:xfrm>
          <a:prstGeom prst="rect">
            <a:avLst/>
          </a:prstGeom>
          <a:solidFill>
            <a:schemeClr val="accent1"/>
          </a:solidFill>
          <a:ln w="25402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FFFF"/>
                </a:solidFill>
              </a:rPr>
              <a:t>Follow up letter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43" name="Straight Arrow Connector 13"/>
          <p:cNvCxnSpPr/>
          <p:nvPr/>
        </p:nvCxnSpPr>
        <p:spPr>
          <a:xfrm>
            <a:off x="11610441" y="6640936"/>
            <a:ext cx="236506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miter/>
            <a:tailEnd type="arrow"/>
          </a:ln>
        </p:spPr>
      </p:cxnSp>
      <p:cxnSp>
        <p:nvCxnSpPr>
          <p:cNvPr id="44" name="Straight Arrow Connector 13"/>
          <p:cNvCxnSpPr/>
          <p:nvPr/>
        </p:nvCxnSpPr>
        <p:spPr>
          <a:xfrm>
            <a:off x="16697102" y="6559368"/>
            <a:ext cx="236506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miter/>
            <a:tailEnd type="arrow"/>
          </a:ln>
        </p:spPr>
      </p:cxnSp>
      <p:cxnSp>
        <p:nvCxnSpPr>
          <p:cNvPr id="45" name="Straight Arrow Connector 13"/>
          <p:cNvCxnSpPr/>
          <p:nvPr/>
        </p:nvCxnSpPr>
        <p:spPr>
          <a:xfrm>
            <a:off x="16777634" y="4493257"/>
            <a:ext cx="236506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olid"/>
            <a:miter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90885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13"/>
          <a:stretch/>
        </p:blipFill>
        <p:spPr>
          <a:xfrm>
            <a:off x="6583915" y="0"/>
            <a:ext cx="17793735" cy="13716000"/>
          </a:xfrm>
          <a:prstGeom prst="rect">
            <a:avLst/>
          </a:prstGeom>
        </p:spPr>
      </p:pic>
      <p:sp>
        <p:nvSpPr>
          <p:cNvPr id="7" name="Shape 315"/>
          <p:cNvSpPr/>
          <p:nvPr/>
        </p:nvSpPr>
        <p:spPr>
          <a:xfrm>
            <a:off x="4329953" y="0"/>
            <a:ext cx="15006917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1675963" y="6212099"/>
            <a:ext cx="12972583" cy="2911379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Shape 169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0" name="Shape 170"/>
          <p:cNvSpPr txBox="1"/>
          <p:nvPr/>
        </p:nvSpPr>
        <p:spPr>
          <a:xfrm>
            <a:off x="2186952" y="3915520"/>
            <a:ext cx="12461595" cy="1875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buSzPct val="25000"/>
            </a:pPr>
            <a:r>
              <a:rPr lang="en-US" sz="7200" b="1" i="1" dirty="0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How to ensure that your process succeeds?</a:t>
            </a:r>
            <a:endParaRPr lang="en-US" sz="6000" b="1" i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Shape 170"/>
          <p:cNvSpPr txBox="1"/>
          <p:nvPr/>
        </p:nvSpPr>
        <p:spPr>
          <a:xfrm>
            <a:off x="2186953" y="6486074"/>
            <a:ext cx="12461595" cy="2441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buSzPct val="25000"/>
            </a:pPr>
            <a:r>
              <a:rPr lang="en-US" sz="9600" b="1" i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By creating </a:t>
            </a:r>
          </a:p>
          <a:p>
            <a:pPr lvl="0">
              <a:lnSpc>
                <a:spcPct val="80000"/>
              </a:lnSpc>
              <a:buSzPct val="25000"/>
            </a:pPr>
            <a:r>
              <a:rPr lang="en-US" sz="9600" b="1" i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an exceptional team!</a:t>
            </a:r>
          </a:p>
        </p:txBody>
      </p:sp>
    </p:spTree>
    <p:extLst>
      <p:ext uri="{BB962C8B-B14F-4D97-AF65-F5344CB8AC3E}">
        <p14:creationId xmlns:p14="http://schemas.microsoft.com/office/powerpoint/2010/main" val="1081301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4"/>
          <a:stretch/>
        </p:blipFill>
        <p:spPr>
          <a:xfrm>
            <a:off x="12791834" y="2412733"/>
            <a:ext cx="11593029" cy="9370566"/>
          </a:xfrm>
          <a:prstGeom prst="rect">
            <a:avLst/>
          </a:prstGeom>
        </p:spPr>
      </p:pic>
      <p:sp>
        <p:nvSpPr>
          <p:cNvPr id="10" name="Shape 315"/>
          <p:cNvSpPr/>
          <p:nvPr/>
        </p:nvSpPr>
        <p:spPr>
          <a:xfrm>
            <a:off x="4572002" y="0"/>
            <a:ext cx="17803904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965" y="1434003"/>
            <a:ext cx="1280695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How to create </a:t>
            </a:r>
            <a:r>
              <a:rPr lang="en-US" sz="7200" b="1" dirty="0">
                <a:solidFill>
                  <a:schemeClr val="accent1"/>
                </a:solidFill>
                <a:latin typeface="+mj-lt"/>
              </a:rPr>
              <a:t>an ideal team?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2124"/>
          <p:cNvSpPr txBox="1">
            <a:spLocks/>
          </p:cNvSpPr>
          <p:nvPr/>
        </p:nvSpPr>
        <p:spPr>
          <a:xfrm>
            <a:off x="1675965" y="2775359"/>
            <a:ext cx="17445753" cy="86736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1"/>
                </a:solidFill>
                <a:latin typeface="+mj-lt"/>
              </a:rPr>
              <a:t>Stage 1: Gain clarity</a:t>
            </a: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1"/>
                </a:solidFill>
                <a:latin typeface="+mj-lt"/>
              </a:rPr>
              <a:t>Stage 2: Create an ideal </a:t>
            </a:r>
            <a:r>
              <a:rPr lang="en-US" sz="4800" i="1" dirty="0" err="1">
                <a:solidFill>
                  <a:schemeClr val="accent1"/>
                </a:solidFill>
                <a:latin typeface="+mj-lt"/>
              </a:rPr>
              <a:t>organisational</a:t>
            </a:r>
            <a:r>
              <a:rPr lang="en-US" sz="4800" i="1" dirty="0">
                <a:solidFill>
                  <a:schemeClr val="accent1"/>
                </a:solidFill>
                <a:latin typeface="+mj-lt"/>
              </a:rPr>
              <a:t> structure</a:t>
            </a: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1"/>
                </a:solidFill>
                <a:latin typeface="+mj-lt"/>
              </a:rPr>
              <a:t>Stage 3: Formalise roles &amp; responsibilities </a:t>
            </a: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1"/>
                </a:solidFill>
                <a:latin typeface="+mj-lt"/>
              </a:rPr>
              <a:t>Stage 4: Identify who you need</a:t>
            </a: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1"/>
                </a:solidFill>
                <a:latin typeface="+mj-lt"/>
              </a:rPr>
              <a:t>Stage 5: Recruit ‘the right person’</a:t>
            </a: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Stage 6: Identify training needs</a:t>
            </a: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Stage 7: Develop a training &amp; career plan</a:t>
            </a: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Stage 8: Review &amp; evaluate </a:t>
            </a:r>
          </a:p>
          <a:p>
            <a:pPr marL="914400" lvl="0" indent="-9144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4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Stage 9: Give reasons to stay</a:t>
            </a:r>
          </a:p>
        </p:txBody>
      </p:sp>
    </p:spTree>
    <p:extLst>
      <p:ext uri="{BB962C8B-B14F-4D97-AF65-F5344CB8AC3E}">
        <p14:creationId xmlns:p14="http://schemas.microsoft.com/office/powerpoint/2010/main" val="55843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6" r="33997"/>
          <a:stretch/>
        </p:blipFill>
        <p:spPr>
          <a:xfrm>
            <a:off x="9271233" y="0"/>
            <a:ext cx="15106417" cy="13716000"/>
          </a:xfrm>
          <a:prstGeom prst="rect">
            <a:avLst/>
          </a:prstGeom>
        </p:spPr>
      </p:pic>
      <p:sp>
        <p:nvSpPr>
          <p:cNvPr id="14" name="Shape 315"/>
          <p:cNvSpPr/>
          <p:nvPr/>
        </p:nvSpPr>
        <p:spPr>
          <a:xfrm>
            <a:off x="7079226" y="0"/>
            <a:ext cx="1529668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ntagon 7"/>
          <p:cNvSpPr/>
          <p:nvPr/>
        </p:nvSpPr>
        <p:spPr>
          <a:xfrm flipH="1">
            <a:off x="-1" y="3045834"/>
            <a:ext cx="9944100" cy="170507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CLARITY = SUCCESS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5" y="5080729"/>
            <a:ext cx="14675659" cy="4553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where you want to be (Aims, goals &amp; objectives)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how you want to work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who you want to work with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your own strengths &amp; limitations</a:t>
            </a:r>
          </a:p>
        </p:txBody>
      </p:sp>
      <p:sp>
        <p:nvSpPr>
          <p:cNvPr id="13" name="Shape 2124"/>
          <p:cNvSpPr txBox="1">
            <a:spLocks/>
          </p:cNvSpPr>
          <p:nvPr/>
        </p:nvSpPr>
        <p:spPr>
          <a:xfrm>
            <a:off x="1675965" y="3283976"/>
            <a:ext cx="8268135" cy="1011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Clarity means knowing:</a:t>
            </a:r>
          </a:p>
        </p:txBody>
      </p:sp>
    </p:spTree>
    <p:extLst>
      <p:ext uri="{BB962C8B-B14F-4D97-AF65-F5344CB8AC3E}">
        <p14:creationId xmlns:p14="http://schemas.microsoft.com/office/powerpoint/2010/main" val="1879999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/>
        </p:blipFill>
        <p:spPr>
          <a:xfrm>
            <a:off x="5335112" y="0"/>
            <a:ext cx="19042538" cy="13716000"/>
          </a:xfrm>
          <a:prstGeom prst="rect">
            <a:avLst/>
          </a:prstGeom>
        </p:spPr>
      </p:pic>
      <p:sp>
        <p:nvSpPr>
          <p:cNvPr id="14" name="Shape 315"/>
          <p:cNvSpPr/>
          <p:nvPr/>
        </p:nvSpPr>
        <p:spPr>
          <a:xfrm>
            <a:off x="4966969" y="0"/>
            <a:ext cx="18807431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ntagon 7"/>
          <p:cNvSpPr/>
          <p:nvPr/>
        </p:nvSpPr>
        <p:spPr>
          <a:xfrm flipH="1">
            <a:off x="0" y="3414194"/>
            <a:ext cx="16931149" cy="7396024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What does CLARITY give to your team</a:t>
            </a:r>
          </a:p>
        </p:txBody>
      </p:sp>
      <p:sp>
        <p:nvSpPr>
          <p:cNvPr id="13" name="Shape 2124"/>
          <p:cNvSpPr txBox="1">
            <a:spLocks/>
          </p:cNvSpPr>
          <p:nvPr/>
        </p:nvSpPr>
        <p:spPr>
          <a:xfrm>
            <a:off x="1675967" y="3941302"/>
            <a:ext cx="14665248" cy="6341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Direction</a:t>
            </a:r>
          </a:p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Inspiration</a:t>
            </a:r>
          </a:p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Removes confusion &amp; uncertainty (and hence errors)</a:t>
            </a:r>
          </a:p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Instils confidence in their work &amp; abilities </a:t>
            </a:r>
          </a:p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Ability to plan </a:t>
            </a:r>
          </a:p>
        </p:txBody>
      </p:sp>
    </p:spTree>
    <p:extLst>
      <p:ext uri="{BB962C8B-B14F-4D97-AF65-F5344CB8AC3E}">
        <p14:creationId xmlns:p14="http://schemas.microsoft.com/office/powerpoint/2010/main" val="162078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process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0"/>
          <a:stretch/>
        </p:blipFill>
        <p:spPr bwMode="auto">
          <a:xfrm>
            <a:off x="0" y="0"/>
            <a:ext cx="2437765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entagon 9"/>
          <p:cNvSpPr/>
          <p:nvPr/>
        </p:nvSpPr>
        <p:spPr>
          <a:xfrm flipH="1">
            <a:off x="6164541" y="5537593"/>
            <a:ext cx="12048567" cy="2640812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26" name="Shape 126"/>
          <p:cNvSpPr txBox="1"/>
          <p:nvPr/>
        </p:nvSpPr>
        <p:spPr>
          <a:xfrm>
            <a:off x="6069874" y="5601309"/>
            <a:ext cx="12237900" cy="25011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11500" b="1" i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Process = Clarity</a:t>
            </a:r>
          </a:p>
        </p:txBody>
      </p:sp>
    </p:spTree>
    <p:extLst>
      <p:ext uri="{BB962C8B-B14F-4D97-AF65-F5344CB8AC3E}">
        <p14:creationId xmlns:p14="http://schemas.microsoft.com/office/powerpoint/2010/main" val="3988779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770" y="0"/>
            <a:ext cx="20726880" cy="13716000"/>
          </a:xfrm>
          <a:prstGeom prst="rect">
            <a:avLst/>
          </a:prstGeom>
        </p:spPr>
      </p:pic>
      <p:sp>
        <p:nvSpPr>
          <p:cNvPr id="14" name="Shape 315"/>
          <p:cNvSpPr/>
          <p:nvPr/>
        </p:nvSpPr>
        <p:spPr>
          <a:xfrm>
            <a:off x="2536723" y="0"/>
            <a:ext cx="19113909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ntagon 7"/>
          <p:cNvSpPr/>
          <p:nvPr/>
        </p:nvSpPr>
        <p:spPr>
          <a:xfrm flipH="1">
            <a:off x="1675965" y="4423604"/>
            <a:ext cx="9944100" cy="148781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5965" y="1434003"/>
            <a:ext cx="1754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800" b="1" dirty="0">
                <a:solidFill>
                  <a:schemeClr val="accent1"/>
                </a:solidFill>
                <a:latin typeface="+mj-lt"/>
              </a:rPr>
              <a:t>Stage 2: </a:t>
            </a:r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Create an ideal </a:t>
            </a:r>
            <a:r>
              <a:rPr lang="en-US" sz="7200" b="1" dirty="0" err="1">
                <a:solidFill>
                  <a:schemeClr val="tx2"/>
                </a:solidFill>
                <a:latin typeface="+mj-lt"/>
              </a:rPr>
              <a:t>organisational</a:t>
            </a:r>
            <a:r>
              <a:rPr lang="en-US" sz="7200" b="1" dirty="0">
                <a:solidFill>
                  <a:schemeClr val="tx2"/>
                </a:solidFill>
                <a:latin typeface="+mj-lt"/>
              </a:rPr>
              <a:t> structure</a:t>
            </a:r>
          </a:p>
        </p:txBody>
      </p:sp>
      <p:sp>
        <p:nvSpPr>
          <p:cNvPr id="10" name="Pentagon 9"/>
          <p:cNvSpPr/>
          <p:nvPr/>
        </p:nvSpPr>
        <p:spPr>
          <a:xfrm flipH="1">
            <a:off x="1675965" y="6661278"/>
            <a:ext cx="9944100" cy="148781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5" name="Pentagon 14"/>
          <p:cNvSpPr/>
          <p:nvPr/>
        </p:nvSpPr>
        <p:spPr>
          <a:xfrm flipH="1">
            <a:off x="1681046" y="8898952"/>
            <a:ext cx="9944100" cy="1487810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3" name="Shape 2124"/>
          <p:cNvSpPr txBox="1">
            <a:spLocks/>
          </p:cNvSpPr>
          <p:nvPr/>
        </p:nvSpPr>
        <p:spPr>
          <a:xfrm>
            <a:off x="2536723" y="4693483"/>
            <a:ext cx="8268135" cy="542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Have you got one?</a:t>
            </a:r>
          </a:p>
          <a:p>
            <a:pPr lvl="0">
              <a:spcBef>
                <a:spcPts val="1200"/>
              </a:spcBef>
              <a:defRPr/>
            </a:pPr>
            <a:endParaRPr lang="en-US" sz="6000" b="1" i="1" dirty="0">
              <a:solidFill>
                <a:schemeClr val="bg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What does it look like?</a:t>
            </a:r>
          </a:p>
          <a:p>
            <a:pPr lvl="0">
              <a:spcBef>
                <a:spcPts val="1200"/>
              </a:spcBef>
              <a:defRPr/>
            </a:pPr>
            <a:endParaRPr lang="en-US" sz="6000" b="1" i="1" dirty="0">
              <a:solidFill>
                <a:schemeClr val="bg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What to outsource?</a:t>
            </a:r>
          </a:p>
        </p:txBody>
      </p:sp>
    </p:spTree>
    <p:extLst>
      <p:ext uri="{BB962C8B-B14F-4D97-AF65-F5344CB8AC3E}">
        <p14:creationId xmlns:p14="http://schemas.microsoft.com/office/powerpoint/2010/main" val="1083443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chemeClr val="lt1">
              <a:alpha val="858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Shape 124"/>
          <p:cNvGrpSpPr/>
          <p:nvPr/>
        </p:nvGrpSpPr>
        <p:grpSpPr>
          <a:xfrm>
            <a:off x="5922583" y="4703433"/>
            <a:ext cx="12532500" cy="3070200"/>
            <a:chOff x="5759423" y="4856260"/>
            <a:chExt cx="12532500" cy="3070200"/>
          </a:xfrm>
        </p:grpSpPr>
        <p:sp>
          <p:nvSpPr>
            <p:cNvPr id="125" name="Shape 125"/>
            <p:cNvSpPr/>
            <p:nvPr/>
          </p:nvSpPr>
          <p:spPr>
            <a:xfrm flipH="1">
              <a:off x="5759423" y="4856260"/>
              <a:ext cx="12532500" cy="3070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26" y="4642"/>
                  </a:moveTo>
                  <a:lnTo>
                    <a:pt x="118926" y="59857"/>
                  </a:lnTo>
                  <a:lnTo>
                    <a:pt x="118926" y="115073"/>
                  </a:lnTo>
                  <a:lnTo>
                    <a:pt x="1073" y="115073"/>
                  </a:lnTo>
                  <a:lnTo>
                    <a:pt x="1073" y="4642"/>
                  </a:lnTo>
                  <a:close/>
                  <a:moveTo>
                    <a:pt x="119999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60000"/>
                  </a:lnTo>
                  <a:close/>
                </a:path>
              </a:pathLst>
            </a:cu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5906691" y="5127368"/>
              <a:ext cx="12237900" cy="23935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r>
                <a:rPr lang="en-US" sz="11500" b="1" i="1" dirty="0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624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0565" y="-79512"/>
            <a:ext cx="24377700" cy="13716000"/>
          </a:xfrm>
          <a:prstGeom prst="rect">
            <a:avLst/>
          </a:prstGeom>
          <a:solidFill>
            <a:schemeClr val="lt1">
              <a:alpha val="858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2448071" y="741070"/>
            <a:ext cx="19911264" cy="11335136"/>
            <a:chOff x="323523" y="395368"/>
            <a:chExt cx="8532952" cy="4517211"/>
          </a:xfrm>
        </p:grpSpPr>
        <p:sp>
          <p:nvSpPr>
            <p:cNvPr id="9" name="TextBox 6"/>
            <p:cNvSpPr txBox="1"/>
            <p:nvPr/>
          </p:nvSpPr>
          <p:spPr>
            <a:xfrm>
              <a:off x="3581888" y="1187496"/>
              <a:ext cx="2232251" cy="6255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 dirty="0">
                  <a:solidFill>
                    <a:srgbClr val="000000"/>
                  </a:solidFill>
                </a:rPr>
                <a:t>Operations Director/Practice Manager </a:t>
              </a:r>
              <a:endParaRPr lang="en-US" sz="3200" b="1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22"/>
            <p:cNvCxnSpPr>
              <a:stCxn id="9" idx="2"/>
            </p:cNvCxnSpPr>
            <p:nvPr/>
          </p:nvCxnSpPr>
          <p:spPr>
            <a:xfrm flipH="1">
              <a:off x="4698004" y="1813027"/>
              <a:ext cx="9" cy="1685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11" name="Straight Connector 24"/>
            <p:cNvCxnSpPr/>
            <p:nvPr/>
          </p:nvCxnSpPr>
          <p:spPr>
            <a:xfrm>
              <a:off x="2663784" y="1988838"/>
              <a:ext cx="3204359" cy="0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12" name="Straight Connector 26"/>
            <p:cNvCxnSpPr/>
            <p:nvPr/>
          </p:nvCxnSpPr>
          <p:spPr>
            <a:xfrm flipH="1">
              <a:off x="2051721" y="1988838"/>
              <a:ext cx="648072" cy="0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13" name="Straight Connector 28"/>
            <p:cNvCxnSpPr/>
            <p:nvPr/>
          </p:nvCxnSpPr>
          <p:spPr>
            <a:xfrm>
              <a:off x="2051721" y="1988838"/>
              <a:ext cx="0" cy="288036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sp>
          <p:nvSpPr>
            <p:cNvPr id="14" name="TextBox 33"/>
            <p:cNvSpPr txBox="1"/>
            <p:nvPr/>
          </p:nvSpPr>
          <p:spPr>
            <a:xfrm>
              <a:off x="323523" y="2665501"/>
              <a:ext cx="2232251" cy="25060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>
                  <a:solidFill>
                    <a:srgbClr val="000000"/>
                  </a:solidFill>
                </a:rPr>
                <a:t>Financial Planner(s) </a:t>
              </a:r>
              <a:endParaRPr lang="en-US" sz="3200" b="1" kern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45"/>
            <p:cNvCxnSpPr/>
            <p:nvPr/>
          </p:nvCxnSpPr>
          <p:spPr>
            <a:xfrm>
              <a:off x="1028800" y="2286164"/>
              <a:ext cx="0" cy="350746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sp>
          <p:nvSpPr>
            <p:cNvPr id="16" name="TextBox 50"/>
            <p:cNvSpPr txBox="1"/>
            <p:nvPr/>
          </p:nvSpPr>
          <p:spPr>
            <a:xfrm>
              <a:off x="323523" y="3297558"/>
              <a:ext cx="2232251" cy="250605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 dirty="0" err="1">
                  <a:solidFill>
                    <a:srgbClr val="000000"/>
                  </a:solidFill>
                </a:rPr>
                <a:t>Paraplanner</a:t>
              </a:r>
              <a:r>
                <a:rPr lang="en-GB" sz="3200" b="1" kern="0" dirty="0">
                  <a:solidFill>
                    <a:srgbClr val="000000"/>
                  </a:solidFill>
                </a:rPr>
                <a:t>(s) </a:t>
              </a:r>
              <a:endParaRPr lang="en-US" sz="32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323523" y="3963842"/>
              <a:ext cx="2156429" cy="461641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>
                  <a:solidFill>
                    <a:srgbClr val="000000"/>
                  </a:solidFill>
                </a:rPr>
                <a:t>Client Relationship Manager(s) </a:t>
              </a:r>
              <a:endParaRPr lang="en-US" sz="3200" b="1" kern="0">
                <a:solidFill>
                  <a:srgbClr val="000000"/>
                </a:solidFill>
              </a:endParaRPr>
            </a:p>
          </p:txBody>
        </p:sp>
        <p:sp>
          <p:nvSpPr>
            <p:cNvPr id="18" name="Oval 49"/>
            <p:cNvSpPr/>
            <p:nvPr/>
          </p:nvSpPr>
          <p:spPr>
            <a:xfrm>
              <a:off x="3635892" y="395368"/>
              <a:ext cx="1872206" cy="5853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>
                  <a:solidFill>
                    <a:srgbClr val="FFFFFF"/>
                  </a:solidFill>
                </a:rPr>
                <a:t>Managing Director/MP </a:t>
              </a:r>
              <a:endParaRPr lang="en-US" sz="3200" b="1" kern="0">
                <a:solidFill>
                  <a:srgbClr val="FFFFFF"/>
                </a:solidFill>
              </a:endParaRPr>
            </a:p>
          </p:txBody>
        </p:sp>
        <p:sp>
          <p:nvSpPr>
            <p:cNvPr id="19" name="TextBox 93"/>
            <p:cNvSpPr txBox="1"/>
            <p:nvPr/>
          </p:nvSpPr>
          <p:spPr>
            <a:xfrm>
              <a:off x="4698013" y="2713869"/>
              <a:ext cx="1170130" cy="461641"/>
            </a:xfrm>
            <a:prstGeom prst="rect">
              <a:avLst/>
            </a:prstGeom>
            <a:noFill/>
            <a:ln w="38100">
              <a:solidFill>
                <a:srgbClr val="E46C0A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>
                  <a:solidFill>
                    <a:srgbClr val="000000"/>
                  </a:solidFill>
                </a:rPr>
                <a:t>Finance Assistant </a:t>
              </a:r>
              <a:endParaRPr lang="en-US" sz="3200" b="1" kern="0">
                <a:solidFill>
                  <a:srgbClr val="000000"/>
                </a:solidFill>
              </a:endParaRPr>
            </a:p>
          </p:txBody>
        </p:sp>
        <p:sp>
          <p:nvSpPr>
            <p:cNvPr id="20" name="TextBox 99"/>
            <p:cNvSpPr txBox="1"/>
            <p:nvPr/>
          </p:nvSpPr>
          <p:spPr>
            <a:xfrm>
              <a:off x="5004044" y="3601605"/>
              <a:ext cx="1440161" cy="250605"/>
            </a:xfrm>
            <a:prstGeom prst="rect">
              <a:avLst/>
            </a:prstGeom>
            <a:noFill/>
            <a:ln w="38100">
              <a:solidFill>
                <a:srgbClr val="E46C0A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>
                  <a:solidFill>
                    <a:srgbClr val="000000"/>
                  </a:solidFill>
                </a:rPr>
                <a:t>HR Assistant </a:t>
              </a:r>
              <a:endParaRPr lang="en-US" sz="3200" b="1" kern="0">
                <a:solidFill>
                  <a:srgbClr val="000000"/>
                </a:solidFill>
              </a:endParaRPr>
            </a:p>
          </p:txBody>
        </p:sp>
        <p:sp>
          <p:nvSpPr>
            <p:cNvPr id="21" name="TextBox 100"/>
            <p:cNvSpPr txBox="1"/>
            <p:nvPr/>
          </p:nvSpPr>
          <p:spPr>
            <a:xfrm>
              <a:off x="6012161" y="2739712"/>
              <a:ext cx="1080116" cy="461641"/>
            </a:xfrm>
            <a:prstGeom prst="rect">
              <a:avLst/>
            </a:prstGeom>
            <a:noFill/>
            <a:ln w="38100">
              <a:solidFill>
                <a:srgbClr val="E46C0A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>
                  <a:solidFill>
                    <a:srgbClr val="000000"/>
                  </a:solidFill>
                </a:rPr>
                <a:t> Marketing Assistant </a:t>
              </a:r>
              <a:endParaRPr lang="en-US" sz="3200" b="1" kern="0">
                <a:solidFill>
                  <a:srgbClr val="000000"/>
                </a:solidFill>
              </a:endParaRPr>
            </a:p>
          </p:txBody>
        </p:sp>
        <p:sp>
          <p:nvSpPr>
            <p:cNvPr id="22" name="TextBox 101"/>
            <p:cNvSpPr txBox="1"/>
            <p:nvPr/>
          </p:nvSpPr>
          <p:spPr>
            <a:xfrm>
              <a:off x="6516215" y="3601605"/>
              <a:ext cx="1440161" cy="250605"/>
            </a:xfrm>
            <a:prstGeom prst="rect">
              <a:avLst/>
            </a:prstGeom>
            <a:noFill/>
            <a:ln w="38100">
              <a:solidFill>
                <a:srgbClr val="E46C0A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>
                  <a:solidFill>
                    <a:srgbClr val="000000"/>
                  </a:solidFill>
                </a:rPr>
                <a:t>IT Assistant  </a:t>
              </a:r>
              <a:endParaRPr lang="en-US" sz="3200" b="1" kern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68"/>
            <p:cNvCxnSpPr/>
            <p:nvPr/>
          </p:nvCxnSpPr>
          <p:spPr>
            <a:xfrm>
              <a:off x="5440231" y="2343177"/>
              <a:ext cx="2804173" cy="5706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25" name="Straight Connector 5"/>
            <p:cNvCxnSpPr/>
            <p:nvPr/>
          </p:nvCxnSpPr>
          <p:spPr>
            <a:xfrm>
              <a:off x="5868143" y="1988838"/>
              <a:ext cx="0" cy="360045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26" name="Straight Connector 8"/>
            <p:cNvCxnSpPr/>
            <p:nvPr/>
          </p:nvCxnSpPr>
          <p:spPr>
            <a:xfrm>
              <a:off x="1028800" y="2286164"/>
              <a:ext cx="2688062" cy="10452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27" name="Straight Connector 17"/>
            <p:cNvCxnSpPr/>
            <p:nvPr/>
          </p:nvCxnSpPr>
          <p:spPr>
            <a:xfrm>
              <a:off x="3716862" y="2296613"/>
              <a:ext cx="0" cy="1420419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sp>
          <p:nvSpPr>
            <p:cNvPr id="28" name="TextBox 81"/>
            <p:cNvSpPr txBox="1"/>
            <p:nvPr/>
          </p:nvSpPr>
          <p:spPr>
            <a:xfrm>
              <a:off x="7236296" y="2713872"/>
              <a:ext cx="1620179" cy="461641"/>
            </a:xfrm>
            <a:prstGeom prst="rect">
              <a:avLst/>
            </a:prstGeom>
            <a:noFill/>
            <a:ln w="38100">
              <a:solidFill>
                <a:srgbClr val="E46C0A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>
                  <a:solidFill>
                    <a:srgbClr val="000000"/>
                  </a:solidFill>
                </a:rPr>
                <a:t> Compliance Assistant </a:t>
              </a:r>
              <a:endParaRPr lang="en-US" sz="3200" b="1" kern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Connector 62"/>
            <p:cNvCxnSpPr/>
            <p:nvPr/>
          </p:nvCxnSpPr>
          <p:spPr>
            <a:xfrm>
              <a:off x="8244404" y="2348883"/>
              <a:ext cx="0" cy="290057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30" name="Straight Connector 82"/>
            <p:cNvCxnSpPr>
              <a:stCxn id="14" idx="2"/>
              <a:endCxn id="16" idx="0"/>
            </p:cNvCxnSpPr>
            <p:nvPr/>
          </p:nvCxnSpPr>
          <p:spPr>
            <a:xfrm>
              <a:off x="1439648" y="2916106"/>
              <a:ext cx="0" cy="381452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31" name="Straight Connector 94"/>
            <p:cNvCxnSpPr/>
            <p:nvPr/>
          </p:nvCxnSpPr>
          <p:spPr>
            <a:xfrm>
              <a:off x="7164287" y="2348883"/>
              <a:ext cx="0" cy="1227865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32" name="Straight Connector 96"/>
            <p:cNvCxnSpPr/>
            <p:nvPr/>
          </p:nvCxnSpPr>
          <p:spPr>
            <a:xfrm>
              <a:off x="6516215" y="2348883"/>
              <a:ext cx="0" cy="351943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33" name="Straight Connector 98"/>
            <p:cNvCxnSpPr/>
            <p:nvPr/>
          </p:nvCxnSpPr>
          <p:spPr>
            <a:xfrm>
              <a:off x="5940152" y="2348883"/>
              <a:ext cx="0" cy="1227865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34" name="Straight Connector 105"/>
            <p:cNvCxnSpPr/>
            <p:nvPr/>
          </p:nvCxnSpPr>
          <p:spPr>
            <a:xfrm>
              <a:off x="5436098" y="2348883"/>
              <a:ext cx="0" cy="290057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35" name="Straight Connector 110"/>
            <p:cNvCxnSpPr/>
            <p:nvPr/>
          </p:nvCxnSpPr>
          <p:spPr>
            <a:xfrm>
              <a:off x="1979712" y="3717035"/>
              <a:ext cx="2160234" cy="0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36" name="Straight Connector 112"/>
            <p:cNvCxnSpPr/>
            <p:nvPr/>
          </p:nvCxnSpPr>
          <p:spPr>
            <a:xfrm>
              <a:off x="1979712" y="3717035"/>
              <a:ext cx="0" cy="216018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sp>
          <p:nvSpPr>
            <p:cNvPr id="37" name="TextBox 120"/>
            <p:cNvSpPr txBox="1"/>
            <p:nvPr/>
          </p:nvSpPr>
          <p:spPr>
            <a:xfrm>
              <a:off x="2843811" y="3976873"/>
              <a:ext cx="1720562" cy="250605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>
                  <a:solidFill>
                    <a:srgbClr val="000000"/>
                  </a:solidFill>
                </a:rPr>
                <a:t>Administrator(s) </a:t>
              </a:r>
              <a:endParaRPr lang="en-US" sz="3200" b="1" kern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114"/>
            <p:cNvCxnSpPr/>
            <p:nvPr/>
          </p:nvCxnSpPr>
          <p:spPr>
            <a:xfrm>
              <a:off x="4139952" y="3717035"/>
              <a:ext cx="0" cy="231252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sp>
          <p:nvSpPr>
            <p:cNvPr id="39" name="TextBox 126"/>
            <p:cNvSpPr txBox="1"/>
            <p:nvPr/>
          </p:nvSpPr>
          <p:spPr>
            <a:xfrm>
              <a:off x="1619667" y="4661974"/>
              <a:ext cx="1720562" cy="250605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kern="0" dirty="0">
                  <a:solidFill>
                    <a:srgbClr val="000000"/>
                  </a:solidFill>
                </a:rPr>
                <a:t>Junior Admin </a:t>
              </a:r>
              <a:endParaRPr lang="en-US" sz="3200" b="1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Connector 1024"/>
            <p:cNvCxnSpPr>
              <a:stCxn id="16" idx="2"/>
            </p:cNvCxnSpPr>
            <p:nvPr/>
          </p:nvCxnSpPr>
          <p:spPr>
            <a:xfrm flipH="1">
              <a:off x="1439648" y="3548163"/>
              <a:ext cx="0" cy="400121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41" name="Straight Connector 2"/>
            <p:cNvCxnSpPr/>
            <p:nvPr/>
          </p:nvCxnSpPr>
          <p:spPr>
            <a:xfrm>
              <a:off x="3203847" y="4256065"/>
              <a:ext cx="0" cy="377327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  <p:cxnSp>
          <p:nvCxnSpPr>
            <p:cNvPr id="42" name="Straight Connector 7"/>
            <p:cNvCxnSpPr/>
            <p:nvPr/>
          </p:nvCxnSpPr>
          <p:spPr>
            <a:xfrm>
              <a:off x="1907703" y="4444724"/>
              <a:ext cx="0" cy="188668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prstDash val="solid"/>
            </a:ln>
          </p:spPr>
        </p:cxnSp>
      </p:grpSp>
      <p:cxnSp>
        <p:nvCxnSpPr>
          <p:cNvPr id="45" name="Straight Connector 5"/>
          <p:cNvCxnSpPr/>
          <p:nvPr/>
        </p:nvCxnSpPr>
        <p:spPr>
          <a:xfrm>
            <a:off x="12319689" y="2252725"/>
            <a:ext cx="0" cy="476049"/>
          </a:xfrm>
          <a:prstGeom prst="straightConnector1">
            <a:avLst/>
          </a:prstGeom>
          <a:noFill/>
          <a:ln w="38100">
            <a:solidFill>
              <a:srgbClr val="4A7EBB"/>
            </a:solidFill>
            <a:prstDash val="solid"/>
          </a:ln>
        </p:spPr>
      </p:cxnSp>
      <p:cxnSp>
        <p:nvCxnSpPr>
          <p:cNvPr id="47" name="Straight Connector 5"/>
          <p:cNvCxnSpPr/>
          <p:nvPr/>
        </p:nvCxnSpPr>
        <p:spPr>
          <a:xfrm>
            <a:off x="12328108" y="4263550"/>
            <a:ext cx="0" cy="476049"/>
          </a:xfrm>
          <a:prstGeom prst="straightConnector1">
            <a:avLst/>
          </a:prstGeom>
          <a:noFill/>
          <a:ln w="38100">
            <a:solidFill>
              <a:srgbClr val="4A7EBB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040062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15"/>
          <p:cNvSpPr/>
          <p:nvPr/>
        </p:nvSpPr>
        <p:spPr>
          <a:xfrm>
            <a:off x="2536723" y="0"/>
            <a:ext cx="19113909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434003"/>
            <a:ext cx="1754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800" b="1" dirty="0">
                <a:solidFill>
                  <a:schemeClr val="accent1"/>
                </a:solidFill>
                <a:latin typeface="+mj-lt"/>
              </a:rPr>
              <a:t>Stage 3: </a:t>
            </a:r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Formalise Roles &amp; Responsibilities 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5" y="4063784"/>
            <a:ext cx="12033953" cy="4553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Create job specs as per your </a:t>
            </a:r>
            <a:r>
              <a:rPr lang="en-US" sz="4400" i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organisational</a:t>
            </a: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structure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Avoid creation of mixed roles (it’s a trap!)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Be specific (about responsibilities, skills, qualifications and experience needed)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Make sure to align job specs with your business processes e.g. Admin spec – new business processing as per advice process </a:t>
            </a:r>
          </a:p>
        </p:txBody>
      </p:sp>
      <p:pic>
        <p:nvPicPr>
          <p:cNvPr id="16" name="Picture 2" descr="C:\Users\user\AppData\Local\Microsoft\Windows\Temporary Internet Files\Content.IE5\ZH05WWJV\Self-Roles-Tasks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10569" y="3496106"/>
            <a:ext cx="8480553" cy="8532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563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6666"/>
          <a:stretch/>
        </p:blipFill>
        <p:spPr>
          <a:xfrm>
            <a:off x="0" y="0"/>
            <a:ext cx="24377649" cy="13716000"/>
          </a:xfrm>
          <a:prstGeom prst="rect">
            <a:avLst/>
          </a:prstGeom>
        </p:spPr>
      </p:pic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434003"/>
            <a:ext cx="1754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800" b="1" dirty="0">
                <a:solidFill>
                  <a:schemeClr val="accent1"/>
                </a:solidFill>
                <a:latin typeface="+mj-lt"/>
              </a:rPr>
              <a:t>Stage 4: </a:t>
            </a:r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Identify who you need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5" y="4063784"/>
            <a:ext cx="12033953" cy="4553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Identify strengths &amp; weaknesses of your team members and overlay with your org. structure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Have you got the right people in the right jobs?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Is the person who would make an excellent Practice Manager currently your Administrator?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Is there a need for re-structuring?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Is there a real need for a new hire?</a:t>
            </a:r>
          </a:p>
        </p:txBody>
      </p:sp>
    </p:spTree>
    <p:extLst>
      <p:ext uri="{BB962C8B-B14F-4D97-AF65-F5344CB8AC3E}">
        <p14:creationId xmlns:p14="http://schemas.microsoft.com/office/powerpoint/2010/main" val="215854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7754722" cy="1371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6"/>
          <a:stretch/>
        </p:blipFill>
        <p:spPr>
          <a:xfrm>
            <a:off x="7754722" y="0"/>
            <a:ext cx="16622928" cy="13716000"/>
          </a:xfrm>
          <a:prstGeom prst="rect">
            <a:avLst/>
          </a:prstGeom>
        </p:spPr>
      </p:pic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434003"/>
            <a:ext cx="1754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800" b="1" dirty="0">
                <a:solidFill>
                  <a:schemeClr val="accent2"/>
                </a:solidFill>
                <a:latin typeface="+mj-lt"/>
              </a:rPr>
              <a:t>Stage 5: </a:t>
            </a:r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Recruitment 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29098" y="5769716"/>
            <a:ext cx="10641560" cy="28736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3000"/>
              </a:spcBef>
              <a:defRPr/>
            </a:pPr>
            <a:r>
              <a:rPr lang="en-US" sz="5400" i="1" dirty="0">
                <a:solidFill>
                  <a:schemeClr val="bg1"/>
                </a:solidFill>
                <a:latin typeface="+mj-lt"/>
              </a:rPr>
              <a:t>Once you have identified a recruitment need make sure to find the ‘right’ person for the job </a:t>
            </a:r>
          </a:p>
        </p:txBody>
      </p:sp>
    </p:spTree>
    <p:extLst>
      <p:ext uri="{BB962C8B-B14F-4D97-AF65-F5344CB8AC3E}">
        <p14:creationId xmlns:p14="http://schemas.microsoft.com/office/powerpoint/2010/main" val="2693949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7754722" cy="1371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6"/>
          <a:stretch/>
        </p:blipFill>
        <p:spPr>
          <a:xfrm>
            <a:off x="7754722" y="0"/>
            <a:ext cx="16622928" cy="13716000"/>
          </a:xfrm>
          <a:prstGeom prst="rect">
            <a:avLst/>
          </a:prstGeom>
        </p:spPr>
      </p:pic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4996817"/>
            <a:ext cx="122170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500" b="1" dirty="0">
                <a:solidFill>
                  <a:schemeClr val="bg1"/>
                </a:solidFill>
                <a:latin typeface="+mj-lt"/>
              </a:rPr>
              <a:t>How to find </a:t>
            </a:r>
          </a:p>
          <a:p>
            <a:pPr>
              <a:lnSpc>
                <a:spcPct val="80000"/>
              </a:lnSpc>
            </a:pPr>
            <a:r>
              <a:rPr lang="en-US" sz="11500" b="1" dirty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11500" b="1" dirty="0">
                <a:solidFill>
                  <a:schemeClr val="accent2"/>
                </a:solidFill>
                <a:latin typeface="+mj-lt"/>
              </a:rPr>
              <a:t>‘right’ </a:t>
            </a:r>
            <a:r>
              <a:rPr lang="en-US" sz="11500" b="1" dirty="0">
                <a:solidFill>
                  <a:schemeClr val="bg1"/>
                </a:solidFill>
                <a:latin typeface="+mj-lt"/>
              </a:rPr>
              <a:t>person?</a:t>
            </a:r>
            <a:endParaRPr lang="en-US" sz="8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098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/>
          <p:cNvGrpSpPr/>
          <p:nvPr/>
        </p:nvGrpSpPr>
        <p:grpSpPr>
          <a:xfrm>
            <a:off x="1801906" y="3899121"/>
            <a:ext cx="13388933" cy="2412541"/>
            <a:chOff x="1801906" y="7727165"/>
            <a:chExt cx="17830800" cy="2294451"/>
          </a:xfrm>
          <a:solidFill>
            <a:schemeClr val="accent1"/>
          </a:solidFill>
        </p:grpSpPr>
        <p:sp>
          <p:nvSpPr>
            <p:cNvPr id="10" name="Shape 111"/>
            <p:cNvSpPr/>
            <p:nvPr/>
          </p:nvSpPr>
          <p:spPr>
            <a:xfrm>
              <a:off x="1801906" y="7727165"/>
              <a:ext cx="13900511" cy="2294451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Shape 114"/>
            <p:cNvSpPr txBox="1"/>
            <p:nvPr/>
          </p:nvSpPr>
          <p:spPr>
            <a:xfrm>
              <a:off x="2279314" y="7905596"/>
              <a:ext cx="17353392" cy="1862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SzPct val="25000"/>
              </a:pPr>
              <a:r>
                <a:rPr lang="en-US" sz="720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Step-by-step guide to successful recruitment </a:t>
              </a:r>
              <a:endParaRPr lang="en-US" sz="66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" name="Pentagon 12"/>
          <p:cNvSpPr/>
          <p:nvPr/>
        </p:nvSpPr>
        <p:spPr>
          <a:xfrm flipH="1">
            <a:off x="1801903" y="6335032"/>
            <a:ext cx="15542199" cy="2195592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14" name="Shape 114"/>
          <p:cNvSpPr txBox="1"/>
          <p:nvPr/>
        </p:nvSpPr>
        <p:spPr>
          <a:xfrm>
            <a:off x="2279313" y="6490093"/>
            <a:ext cx="16598621" cy="18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115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Consider outsourcing!</a:t>
            </a:r>
          </a:p>
        </p:txBody>
      </p:sp>
      <p:cxnSp>
        <p:nvCxnSpPr>
          <p:cNvPr id="15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6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418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12"/>
          <a:stretch/>
        </p:blipFill>
        <p:spPr>
          <a:xfrm>
            <a:off x="15059771" y="660334"/>
            <a:ext cx="9312167" cy="130556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315"/>
          <p:cNvSpPr/>
          <p:nvPr/>
        </p:nvSpPr>
        <p:spPr>
          <a:xfrm>
            <a:off x="2536723" y="0"/>
            <a:ext cx="19113909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434003"/>
            <a:ext cx="175448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An alternative step-by-step guide to successful recruitment 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5" y="4063784"/>
            <a:ext cx="13367390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Advertise or carefully choose recruitment consultants to work with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Create a Vacancy Specification based on the job spec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Follow a well defined recruitment process regardless of the role you are recruiting for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DON’T RUSH </a:t>
            </a: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into things; take your time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DON’T COMPROMISE</a:t>
            </a: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; you want the ‘right’ person</a:t>
            </a:r>
          </a:p>
        </p:txBody>
      </p:sp>
    </p:spTree>
    <p:extLst>
      <p:ext uri="{BB962C8B-B14F-4D97-AF65-F5344CB8AC3E}">
        <p14:creationId xmlns:p14="http://schemas.microsoft.com/office/powerpoint/2010/main" val="527295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ntagon 7"/>
          <p:cNvSpPr/>
          <p:nvPr/>
        </p:nvSpPr>
        <p:spPr>
          <a:xfrm flipH="1">
            <a:off x="0" y="3846735"/>
            <a:ext cx="15574299" cy="5947083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Example recruitment process </a:t>
            </a:r>
          </a:p>
        </p:txBody>
      </p:sp>
      <p:sp>
        <p:nvSpPr>
          <p:cNvPr id="13" name="Shape 2124"/>
          <p:cNvSpPr txBox="1">
            <a:spLocks/>
          </p:cNvSpPr>
          <p:nvPr/>
        </p:nvSpPr>
        <p:spPr>
          <a:xfrm>
            <a:off x="1675970" y="4115688"/>
            <a:ext cx="14665248" cy="5409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Screen CVs</a:t>
            </a:r>
          </a:p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Telephone interview </a:t>
            </a:r>
          </a:p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1</a:t>
            </a:r>
            <a:r>
              <a:rPr lang="en-US" sz="6000" b="1" i="1" baseline="30000" dirty="0">
                <a:solidFill>
                  <a:schemeClr val="bg1"/>
                </a:solidFill>
              </a:rPr>
              <a:t>st</a:t>
            </a:r>
            <a:r>
              <a:rPr lang="en-US" sz="6000" b="1" i="1" dirty="0">
                <a:solidFill>
                  <a:schemeClr val="bg1"/>
                </a:solidFill>
              </a:rPr>
              <a:t> face-to face interview</a:t>
            </a:r>
          </a:p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2</a:t>
            </a:r>
            <a:r>
              <a:rPr lang="en-US" sz="6000" b="1" i="1" baseline="30000" dirty="0">
                <a:solidFill>
                  <a:schemeClr val="bg1"/>
                </a:solidFill>
              </a:rPr>
              <a:t>nd</a:t>
            </a:r>
            <a:r>
              <a:rPr lang="en-US" sz="6000" b="1" i="1" dirty="0">
                <a:solidFill>
                  <a:schemeClr val="bg1"/>
                </a:solidFill>
              </a:rPr>
              <a:t> face-to-face interview </a:t>
            </a:r>
          </a:p>
          <a:p>
            <a:pPr marL="857250" lvl="0" indent="-8572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Offer letter to the successful candidate </a:t>
            </a:r>
          </a:p>
        </p:txBody>
      </p:sp>
    </p:spTree>
    <p:extLst>
      <p:ext uri="{BB962C8B-B14F-4D97-AF65-F5344CB8AC3E}">
        <p14:creationId xmlns:p14="http://schemas.microsoft.com/office/powerpoint/2010/main" val="315951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0" b="12696"/>
          <a:stretch/>
        </p:blipFill>
        <p:spPr bwMode="auto">
          <a:xfrm>
            <a:off x="-2" y="0"/>
            <a:ext cx="2437765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entagon 9"/>
          <p:cNvSpPr/>
          <p:nvPr/>
        </p:nvSpPr>
        <p:spPr>
          <a:xfrm flipH="1">
            <a:off x="3342330" y="5537593"/>
            <a:ext cx="17692986" cy="2640812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26" name="Shape 126"/>
          <p:cNvSpPr txBox="1"/>
          <p:nvPr/>
        </p:nvSpPr>
        <p:spPr>
          <a:xfrm>
            <a:off x="3731726" y="5533368"/>
            <a:ext cx="16914195" cy="25011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11500" b="1" i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Lack of process = Chaos </a:t>
            </a:r>
          </a:p>
        </p:txBody>
      </p:sp>
    </p:spTree>
    <p:extLst>
      <p:ext uri="{BB962C8B-B14F-4D97-AF65-F5344CB8AC3E}">
        <p14:creationId xmlns:p14="http://schemas.microsoft.com/office/powerpoint/2010/main" val="1734163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/>
          <a:stretch/>
        </p:blipFill>
        <p:spPr>
          <a:xfrm flipH="1">
            <a:off x="9720054" y="0"/>
            <a:ext cx="14657595" cy="13716000"/>
          </a:xfrm>
          <a:prstGeom prst="rect">
            <a:avLst/>
          </a:prstGeom>
        </p:spPr>
      </p:pic>
      <p:sp>
        <p:nvSpPr>
          <p:cNvPr id="14" name="Shape 315"/>
          <p:cNvSpPr/>
          <p:nvPr/>
        </p:nvSpPr>
        <p:spPr>
          <a:xfrm>
            <a:off x="7905135" y="0"/>
            <a:ext cx="13745497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0" y="1516544"/>
            <a:ext cx="7138220" cy="1492181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801764"/>
            <a:ext cx="17544800" cy="9787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Screen CVs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4" y="3877143"/>
            <a:ext cx="14252293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What qualifications &amp; skills does the candidate have? Do these match your requirements?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What experience does the candidate have? Does the experience match your requirements?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How often does the candidate change jobs?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What do I know about the businesses they worked at?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Is there anything that stands out?</a:t>
            </a:r>
          </a:p>
        </p:txBody>
      </p:sp>
    </p:spTree>
    <p:extLst>
      <p:ext uri="{BB962C8B-B14F-4D97-AF65-F5344CB8AC3E}">
        <p14:creationId xmlns:p14="http://schemas.microsoft.com/office/powerpoint/2010/main" val="1001187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AppData\Local\Microsoft\Windows\Temporary Internet Files\Content.IE5\6D2ZEYPJ\telephoneinterview[1].jpg"/>
          <p:cNvPicPr>
            <a:picLocks noChangeAspect="1"/>
          </p:cNvPicPr>
          <p:nvPr/>
        </p:nvPicPr>
        <p:blipFill rotWithShape="1">
          <a:blip r:embed="rId3"/>
          <a:srcRect l="-1" r="15756"/>
          <a:stretch/>
        </p:blipFill>
        <p:spPr>
          <a:xfrm>
            <a:off x="7041885" y="0"/>
            <a:ext cx="1733576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315"/>
          <p:cNvSpPr/>
          <p:nvPr/>
        </p:nvSpPr>
        <p:spPr>
          <a:xfrm>
            <a:off x="6646782" y="0"/>
            <a:ext cx="13440522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-1" y="1516544"/>
            <a:ext cx="11149782" cy="1492181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801764"/>
            <a:ext cx="17544800" cy="9787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Telephone Interview 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4" y="3373561"/>
            <a:ext cx="14252293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 must do time saver!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This interview should be the same for all positions and should take no more than 20min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 quick method to get to know candidates: </a:t>
            </a:r>
          </a:p>
          <a:p>
            <a:pPr marL="1652588" lvl="0" indent="-796925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Who they are</a:t>
            </a:r>
          </a:p>
          <a:p>
            <a:pPr marL="1652588" lvl="0" indent="-796925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How they think </a:t>
            </a:r>
          </a:p>
          <a:p>
            <a:pPr marL="1652588" lvl="0" indent="-796925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How they work</a:t>
            </a:r>
          </a:p>
          <a:p>
            <a:pPr marL="1652588" lvl="0" indent="-796925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What they are likely to be like </a:t>
            </a:r>
          </a:p>
        </p:txBody>
      </p:sp>
    </p:spTree>
    <p:extLst>
      <p:ext uri="{BB962C8B-B14F-4D97-AF65-F5344CB8AC3E}">
        <p14:creationId xmlns:p14="http://schemas.microsoft.com/office/powerpoint/2010/main" val="409631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AppData\Local\Microsoft\Windows\Temporary Internet Files\Content.IE5\67L6BT0U\3862651820_d1e6486221[1]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5"/>
          <a:stretch/>
        </p:blipFill>
        <p:spPr>
          <a:xfrm flipH="1">
            <a:off x="8670595" y="0"/>
            <a:ext cx="1570705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315"/>
          <p:cNvSpPr/>
          <p:nvPr/>
        </p:nvSpPr>
        <p:spPr>
          <a:xfrm>
            <a:off x="6247832" y="0"/>
            <a:ext cx="12099162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-1" y="1516544"/>
            <a:ext cx="13391536" cy="1492181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801764"/>
            <a:ext cx="17544800" cy="9787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7200" b="1" baseline="30000" dirty="0">
                <a:solidFill>
                  <a:schemeClr val="bg1"/>
                </a:solidFill>
                <a:latin typeface="+mj-lt"/>
              </a:rPr>
              <a:t>st</a:t>
            </a:r>
            <a:r>
              <a:rPr lang="en-US" sz="7200" b="1" dirty="0">
                <a:solidFill>
                  <a:schemeClr val="bg1"/>
                </a:solidFill>
                <a:latin typeface="+mj-lt"/>
              </a:rPr>
              <a:t> Face-to-Face interview 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4" y="3373561"/>
            <a:ext cx="12983933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Welcome the candidate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Make the candidate feel at ease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Introduce yourself and explain the company interview process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Ask the candidate to briefly walk you through their CV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(this will provide a natural opportunity to ask specific details about the things that stand out)</a:t>
            </a:r>
          </a:p>
          <a:p>
            <a:pPr marL="91440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Confirm role details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(give an overview of the job spec)</a:t>
            </a:r>
          </a:p>
        </p:txBody>
      </p:sp>
    </p:spTree>
    <p:extLst>
      <p:ext uri="{BB962C8B-B14F-4D97-AF65-F5344CB8AC3E}">
        <p14:creationId xmlns:p14="http://schemas.microsoft.com/office/powerpoint/2010/main" val="3198856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AppData\Local\Microsoft\Windows\Temporary Internet Files\Content.IE5\67L6BT0U\3862651820_d1e6486221[1]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5"/>
          <a:stretch/>
        </p:blipFill>
        <p:spPr>
          <a:xfrm flipH="1">
            <a:off x="8670595" y="0"/>
            <a:ext cx="1570705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315"/>
          <p:cNvSpPr/>
          <p:nvPr/>
        </p:nvSpPr>
        <p:spPr>
          <a:xfrm>
            <a:off x="6247832" y="0"/>
            <a:ext cx="14163936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-1" y="1516544"/>
            <a:ext cx="15721782" cy="1492181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801764"/>
            <a:ext cx="17544800" cy="9787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7200" b="1" baseline="30000" dirty="0">
                <a:solidFill>
                  <a:schemeClr val="bg1"/>
                </a:solidFill>
                <a:latin typeface="+mj-lt"/>
              </a:rPr>
              <a:t>st</a:t>
            </a:r>
            <a:r>
              <a:rPr lang="en-US" sz="7200" b="1" dirty="0">
                <a:solidFill>
                  <a:schemeClr val="bg1"/>
                </a:solidFill>
                <a:latin typeface="+mj-lt"/>
              </a:rPr>
              <a:t> Face-to-Face interview Cont. 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4" y="3373561"/>
            <a:ext cx="14045817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Select key responsibilities from the job spec and ask for examples of relevant experience and contributions that they would make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Go through a selection of interview questions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Test their technical ability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(think of examples of difficult cases)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Establish expected salary, potential start date and any planned holidays or time off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Ask them if they have any questions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Explain the next steps</a:t>
            </a:r>
          </a:p>
        </p:txBody>
      </p:sp>
    </p:spTree>
    <p:extLst>
      <p:ext uri="{BB962C8B-B14F-4D97-AF65-F5344CB8AC3E}">
        <p14:creationId xmlns:p14="http://schemas.microsoft.com/office/powerpoint/2010/main" val="4166460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user\AppData\Local\Microsoft\Windows\Temporary Internet Files\Content.IE5\OVM3KWBE\Cup-of-coffee-coffee-17731301-1680-1050[1].jpg"/>
          <p:cNvPicPr>
            <a:picLocks noChangeAspect="1"/>
          </p:cNvPicPr>
          <p:nvPr/>
        </p:nvPicPr>
        <p:blipFill rotWithShape="1">
          <a:blip r:embed="rId3"/>
          <a:srcRect l="9249" b="79148"/>
          <a:stretch/>
        </p:blipFill>
        <p:spPr>
          <a:xfrm flipH="1" flipV="1">
            <a:off x="7058410" y="0"/>
            <a:ext cx="17326742" cy="180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user\AppData\Local\Microsoft\Windows\Temporary Internet Files\Content.IE5\OVM3KWBE\Cup-of-coffee-coffee-17731301-1680-1050[1].jpg"/>
          <p:cNvPicPr>
            <a:picLocks noChangeAspect="1"/>
          </p:cNvPicPr>
          <p:nvPr/>
        </p:nvPicPr>
        <p:blipFill rotWithShape="1">
          <a:blip r:embed="rId3"/>
          <a:srcRect l="9249"/>
          <a:stretch/>
        </p:blipFill>
        <p:spPr>
          <a:xfrm flipH="1">
            <a:off x="7058410" y="1783196"/>
            <a:ext cx="17326742" cy="1193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user\AppData\Local\Microsoft\Windows\Temporary Internet Files\Content.IE5\OVM3KWBE\Cup-of-coffee-coffee-17731301-1680-1050[1].jpg"/>
          <p:cNvPicPr>
            <a:picLocks noChangeAspect="1"/>
          </p:cNvPicPr>
          <p:nvPr/>
        </p:nvPicPr>
        <p:blipFill rotWithShape="1">
          <a:blip r:embed="rId3"/>
          <a:srcRect l="80339"/>
          <a:stretch/>
        </p:blipFill>
        <p:spPr>
          <a:xfrm>
            <a:off x="-1" y="1801764"/>
            <a:ext cx="7096454" cy="119328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ntagon 7"/>
          <p:cNvSpPr/>
          <p:nvPr/>
        </p:nvSpPr>
        <p:spPr>
          <a:xfrm flipH="1">
            <a:off x="-1" y="1516544"/>
            <a:ext cx="15721782" cy="1492181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801764"/>
            <a:ext cx="17544800" cy="9787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7200" b="1" baseline="30000" dirty="0">
                <a:solidFill>
                  <a:schemeClr val="bg1"/>
                </a:solidFill>
                <a:latin typeface="+mj-lt"/>
              </a:rPr>
              <a:t>nd</a:t>
            </a:r>
            <a:r>
              <a:rPr lang="en-US" sz="7200" b="1" dirty="0">
                <a:solidFill>
                  <a:schemeClr val="bg1"/>
                </a:solidFill>
                <a:latin typeface="+mj-lt"/>
              </a:rPr>
              <a:t> Face- to- face interview 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4" y="3373561"/>
            <a:ext cx="13455881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Make it a much more informal process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Give the candidate further insights into your business over a cup of coffee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Have a relaxed conversation about their aspirations and allow them to ask as many questions as they wish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Show them around the office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Get a few members of your team to join you for a further chat over lunch or a cup of coffee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endParaRPr lang="en-US" sz="4400" i="1" dirty="0">
              <a:solidFill>
                <a:schemeClr val="bg1"/>
              </a:solidFill>
              <a:latin typeface="+mj-lt"/>
            </a:endParaRP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191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7533" y="0"/>
            <a:ext cx="15570118" cy="13716000"/>
          </a:xfrm>
          <a:prstGeom prst="rect">
            <a:avLst/>
          </a:prstGeom>
        </p:spPr>
      </p:pic>
      <p:sp>
        <p:nvSpPr>
          <p:cNvPr id="14" name="Shape 315"/>
          <p:cNvSpPr/>
          <p:nvPr/>
        </p:nvSpPr>
        <p:spPr>
          <a:xfrm>
            <a:off x="7787148" y="0"/>
            <a:ext cx="13863484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Consider psychometric testing 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5" y="2956653"/>
            <a:ext cx="15373170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spcBef>
                <a:spcPts val="3000"/>
              </a:spcBef>
              <a:defRPr/>
            </a:pP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It’s a measure of a candidate's personality, assessing traits that will contribute to an individual's performance at work.</a:t>
            </a:r>
          </a:p>
          <a:p>
            <a:pPr lvl="0">
              <a:spcBef>
                <a:spcPts val="3000"/>
              </a:spcBef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It can help with the assessment of: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How well the candidate is likely to integrate into  the team?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How they are likely to cope in stressful and demanding environments?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If they can think for themselves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Whether they will really fit into your </a:t>
            </a:r>
            <a:r>
              <a:rPr lang="en-US" sz="4400" i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organisation</a:t>
            </a:r>
            <a:endParaRPr lang="en-US" sz="44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8007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55"/>
          <a:stretch/>
        </p:blipFill>
        <p:spPr>
          <a:xfrm flipH="1">
            <a:off x="0" y="0"/>
            <a:ext cx="5738504" cy="1371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0"/>
          <a:stretch/>
        </p:blipFill>
        <p:spPr>
          <a:xfrm>
            <a:off x="5737312" y="0"/>
            <a:ext cx="18640338" cy="1371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20824723" cy="13716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70000">
                <a:srgbClr val="000000">
                  <a:alpha val="69000"/>
                </a:srgbClr>
              </a:gs>
              <a:gs pos="100000">
                <a:srgbClr val="000000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After the 2</a:t>
            </a:r>
            <a:r>
              <a:rPr lang="en-US" sz="7200" b="1" baseline="30000" dirty="0">
                <a:solidFill>
                  <a:schemeClr val="bg1"/>
                </a:solidFill>
                <a:latin typeface="+mj-lt"/>
              </a:rPr>
              <a:t>nd</a:t>
            </a:r>
            <a:r>
              <a:rPr lang="en-US" sz="7200" b="1" dirty="0">
                <a:solidFill>
                  <a:schemeClr val="bg1"/>
                </a:solidFill>
                <a:latin typeface="+mj-lt"/>
              </a:rPr>
              <a:t> Interview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5" y="3683346"/>
            <a:ext cx="11184629" cy="63493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85800" lvl="0" indent="-6858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Have a debrief with your team </a:t>
            </a:r>
          </a:p>
          <a:p>
            <a:pPr marL="685800" lvl="0" indent="-6858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Listen to their thoughts and comments </a:t>
            </a:r>
          </a:p>
          <a:p>
            <a:pPr marL="685800" lvl="0" indent="-6858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Go over the interview notes </a:t>
            </a:r>
          </a:p>
          <a:p>
            <a:pPr marL="685800" lvl="0" indent="-6858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Remind yourself of your initial impressions</a:t>
            </a:r>
          </a:p>
          <a:p>
            <a:pPr marL="685800" lvl="0" indent="-6858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Make a job offer BUT ONLY IF you feel that you have found the right person for the job!  </a:t>
            </a:r>
          </a:p>
          <a:p>
            <a:pPr marL="685800" lvl="0" indent="-6858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Don’t rush into things!</a:t>
            </a:r>
          </a:p>
        </p:txBody>
      </p:sp>
    </p:spTree>
    <p:extLst>
      <p:ext uri="{BB962C8B-B14F-4D97-AF65-F5344CB8AC3E}">
        <p14:creationId xmlns:p14="http://schemas.microsoft.com/office/powerpoint/2010/main" val="4075773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746" y="3411934"/>
            <a:ext cx="10661904" cy="7193280"/>
          </a:xfrm>
          <a:prstGeom prst="rect">
            <a:avLst/>
          </a:prstGeom>
        </p:spPr>
      </p:pic>
      <p:sp>
        <p:nvSpPr>
          <p:cNvPr id="14" name="Shape 315"/>
          <p:cNvSpPr/>
          <p:nvPr/>
        </p:nvSpPr>
        <p:spPr>
          <a:xfrm>
            <a:off x="7787148" y="0"/>
            <a:ext cx="11149781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Post Candidate Selection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5" y="3552636"/>
            <a:ext cx="12629970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71500" lvl="0" indent="-5715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Inform the successful candidate and send out an offer letter</a:t>
            </a:r>
          </a:p>
          <a:p>
            <a:pPr marL="571500" lvl="0" indent="-5715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Contact unsuccessful candidates</a:t>
            </a:r>
          </a:p>
          <a:p>
            <a:pPr marL="571500" lvl="0" indent="-5715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Obtain references </a:t>
            </a:r>
          </a:p>
          <a:p>
            <a:pPr marL="571500" lvl="0" indent="-5715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Create an induction/handover </a:t>
            </a:r>
            <a:r>
              <a:rPr lang="en-US" sz="4400" i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programme</a:t>
            </a:r>
            <a:endParaRPr lang="en-US" sz="44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571500" lvl="0" indent="-5715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Agree on a start date</a:t>
            </a:r>
          </a:p>
          <a:p>
            <a:pPr marL="571500" lvl="0" indent="-5715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Carry out an induction/handover</a:t>
            </a:r>
          </a:p>
        </p:txBody>
      </p:sp>
    </p:spTree>
    <p:extLst>
      <p:ext uri="{BB962C8B-B14F-4D97-AF65-F5344CB8AC3E}">
        <p14:creationId xmlns:p14="http://schemas.microsoft.com/office/powerpoint/2010/main" val="824572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15"/>
          <p:cNvSpPr/>
          <p:nvPr/>
        </p:nvSpPr>
        <p:spPr>
          <a:xfrm>
            <a:off x="4329954" y="0"/>
            <a:ext cx="1865408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4483" y="1821449"/>
            <a:ext cx="16086861" cy="9294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290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894199" y="5588"/>
            <a:ext cx="9461797" cy="137104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804490" y="0"/>
            <a:ext cx="10205884" cy="13716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70000">
                <a:srgbClr val="000000">
                  <a:alpha val="69000"/>
                </a:srgbClr>
              </a:gs>
              <a:gs pos="100000">
                <a:srgbClr val="000000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flipH="1">
            <a:off x="-1" y="1516544"/>
            <a:ext cx="12772104" cy="1492181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cxnSp>
        <p:nvCxnSpPr>
          <p:cNvPr id="122" name="Shape 12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5965" y="1801764"/>
            <a:ext cx="17544800" cy="9787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Key things to remember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1675965" y="3845511"/>
            <a:ext cx="13632862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Process=Clarity=Success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Go for the BEST &amp; don’t compromise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Hire people that are better than you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Hire the right people for the job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Quality over quantity </a:t>
            </a:r>
          </a:p>
        </p:txBody>
      </p:sp>
      <p:sp>
        <p:nvSpPr>
          <p:cNvPr id="9" name="Shape 2124"/>
          <p:cNvSpPr txBox="1">
            <a:spLocks/>
          </p:cNvSpPr>
          <p:nvPr/>
        </p:nvSpPr>
        <p:spPr>
          <a:xfrm>
            <a:off x="12197857" y="3845511"/>
            <a:ext cx="8833343" cy="7052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Help your team develop further 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Make your team feel valued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Give them reasons to stay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bg1"/>
                </a:solidFill>
                <a:latin typeface="+mj-lt"/>
              </a:rPr>
              <a:t>Continually review &amp; evaluate </a:t>
            </a:r>
          </a:p>
        </p:txBody>
      </p:sp>
    </p:spTree>
    <p:extLst>
      <p:ext uri="{BB962C8B-B14F-4D97-AF65-F5344CB8AC3E}">
        <p14:creationId xmlns:p14="http://schemas.microsoft.com/office/powerpoint/2010/main" val="369923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12"/>
          <a:stretch/>
        </p:blipFill>
        <p:spPr bwMode="auto">
          <a:xfrm>
            <a:off x="10474800" y="1"/>
            <a:ext cx="1390285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315"/>
          <p:cNvSpPr/>
          <p:nvPr/>
        </p:nvSpPr>
        <p:spPr>
          <a:xfrm>
            <a:off x="8996516" y="0"/>
            <a:ext cx="11533239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2124"/>
          <p:cNvSpPr txBox="1">
            <a:spLocks/>
          </p:cNvSpPr>
          <p:nvPr/>
        </p:nvSpPr>
        <p:spPr>
          <a:xfrm>
            <a:off x="1675965" y="3688209"/>
            <a:ext cx="14675659" cy="55590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Lack of consistency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Lack of scalability 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Long turnaround times 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Firefighting 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Lack of accountability</a:t>
            </a:r>
          </a:p>
        </p:txBody>
      </p:sp>
      <p:sp>
        <p:nvSpPr>
          <p:cNvPr id="13" name="Shape 2124"/>
          <p:cNvSpPr txBox="1">
            <a:spLocks/>
          </p:cNvSpPr>
          <p:nvPr/>
        </p:nvSpPr>
        <p:spPr>
          <a:xfrm>
            <a:off x="9252511" y="3688209"/>
            <a:ext cx="8577397" cy="7988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+mj-lt"/>
              <a:buAutoNum type="arabicPeriod" startAt="6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Uneven distribution of workload 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 startAt="6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Suboptimal communication re client work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 startAt="6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Complex operations</a:t>
            </a:r>
          </a:p>
          <a:p>
            <a:pPr marL="914400" lvl="0" indent="-914400">
              <a:spcBef>
                <a:spcPts val="3000"/>
              </a:spcBef>
              <a:buFont typeface="+mj-lt"/>
              <a:buAutoNum type="arabicPeriod" startAt="6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Lack of clarity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1272623" y="970114"/>
            <a:ext cx="11145519" cy="1933848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5965" y="1434003"/>
            <a:ext cx="175448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800" b="1" dirty="0">
                <a:solidFill>
                  <a:schemeClr val="bg1"/>
                </a:solidFill>
                <a:latin typeface="+mj-lt"/>
              </a:rPr>
              <a:t>Common symptoms</a:t>
            </a:r>
          </a:p>
        </p:txBody>
      </p:sp>
    </p:spTree>
    <p:extLst>
      <p:ext uri="{BB962C8B-B14F-4D97-AF65-F5344CB8AC3E}">
        <p14:creationId xmlns:p14="http://schemas.microsoft.com/office/powerpoint/2010/main" val="2420000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15"/>
          <p:cNvSpPr/>
          <p:nvPr/>
        </p:nvSpPr>
        <p:spPr>
          <a:xfrm>
            <a:off x="4329954" y="0"/>
            <a:ext cx="1865408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4483" y="1821449"/>
            <a:ext cx="16086861" cy="9294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21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2"/>
          <a:stretch/>
        </p:blipFill>
        <p:spPr>
          <a:xfrm flipH="1">
            <a:off x="9114306" y="0"/>
            <a:ext cx="15263344" cy="13716000"/>
          </a:xfrm>
          <a:prstGeom prst="rect">
            <a:avLst/>
          </a:prstGeom>
        </p:spPr>
      </p:pic>
      <p:sp>
        <p:nvSpPr>
          <p:cNvPr id="10" name="Shape 315"/>
          <p:cNvSpPr/>
          <p:nvPr/>
        </p:nvSpPr>
        <p:spPr>
          <a:xfrm>
            <a:off x="4329954" y="0"/>
            <a:ext cx="1865408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Businesses implement processes: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2124"/>
          <p:cNvSpPr txBox="1">
            <a:spLocks/>
          </p:cNvSpPr>
          <p:nvPr/>
        </p:nvSpPr>
        <p:spPr>
          <a:xfrm>
            <a:off x="1675965" y="3590402"/>
            <a:ext cx="8706900" cy="6982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 create an excellent &amp; consistent client experiences delivered in a timely manner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 create scalability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 remove complexity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 create a stimulating &amp; enjoyable working environment </a:t>
            </a:r>
          </a:p>
        </p:txBody>
      </p:sp>
      <p:sp>
        <p:nvSpPr>
          <p:cNvPr id="13" name="Shape 2124"/>
          <p:cNvSpPr txBox="1">
            <a:spLocks/>
          </p:cNvSpPr>
          <p:nvPr/>
        </p:nvSpPr>
        <p:spPr>
          <a:xfrm>
            <a:off x="10813767" y="3590402"/>
            <a:ext cx="8706900" cy="6982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 reduce risk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 create accountability 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 improve predictability</a:t>
            </a:r>
          </a:p>
          <a:p>
            <a:pPr marL="914400" lvl="0" indent="-9144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 protect your brand </a:t>
            </a:r>
          </a:p>
        </p:txBody>
      </p:sp>
    </p:spTree>
    <p:extLst>
      <p:ext uri="{BB962C8B-B14F-4D97-AF65-F5344CB8AC3E}">
        <p14:creationId xmlns:p14="http://schemas.microsoft.com/office/powerpoint/2010/main" val="109252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00000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1061" y="4417794"/>
            <a:ext cx="1504917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you name a single successful business that doesn’t have a process in place?</a:t>
            </a:r>
          </a:p>
        </p:txBody>
      </p:sp>
    </p:spTree>
    <p:extLst>
      <p:ext uri="{BB962C8B-B14F-4D97-AF65-F5344CB8AC3E}">
        <p14:creationId xmlns:p14="http://schemas.microsoft.com/office/powerpoint/2010/main" val="243097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/>
          <a:stretch/>
        </p:blipFill>
        <p:spPr>
          <a:xfrm flipH="1">
            <a:off x="6352263" y="0"/>
            <a:ext cx="18025387" cy="13716000"/>
          </a:xfrm>
          <a:prstGeom prst="rect">
            <a:avLst/>
          </a:prstGeom>
        </p:spPr>
      </p:pic>
      <p:sp>
        <p:nvSpPr>
          <p:cNvPr id="10" name="Shape 315"/>
          <p:cNvSpPr/>
          <p:nvPr/>
        </p:nvSpPr>
        <p:spPr>
          <a:xfrm>
            <a:off x="4329954" y="0"/>
            <a:ext cx="1865408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Successful businesses have clarity on 6Qs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2124"/>
          <p:cNvSpPr txBox="1">
            <a:spLocks/>
          </p:cNvSpPr>
          <p:nvPr/>
        </p:nvSpPr>
        <p:spPr>
          <a:xfrm>
            <a:off x="2251290" y="3223691"/>
            <a:ext cx="7418366" cy="25449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defRPr/>
            </a:pPr>
            <a:r>
              <a:rPr lang="en-US" sz="7200" b="1" dirty="0">
                <a:solidFill>
                  <a:schemeClr val="accent1"/>
                </a:solidFill>
                <a:latin typeface="+mj-lt"/>
              </a:rPr>
              <a:t>What? </a:t>
            </a:r>
          </a:p>
          <a:p>
            <a:pPr lvl="0"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(task/activity, philosophy, service standards &amp; offering)</a:t>
            </a:r>
          </a:p>
        </p:txBody>
      </p:sp>
      <p:sp>
        <p:nvSpPr>
          <p:cNvPr id="9" name="Shape 2124"/>
          <p:cNvSpPr txBox="1">
            <a:spLocks/>
          </p:cNvSpPr>
          <p:nvPr/>
        </p:nvSpPr>
        <p:spPr>
          <a:xfrm>
            <a:off x="2251289" y="5956104"/>
            <a:ext cx="7418366" cy="21514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defRPr/>
            </a:pPr>
            <a:r>
              <a:rPr lang="en-US" sz="7200" b="1" dirty="0">
                <a:solidFill>
                  <a:schemeClr val="accent1"/>
                </a:solidFill>
                <a:latin typeface="+mj-lt"/>
              </a:rPr>
              <a:t>Why? </a:t>
            </a:r>
          </a:p>
          <a:p>
            <a:pPr lvl="0"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(reason/purpose)</a:t>
            </a:r>
          </a:p>
        </p:txBody>
      </p:sp>
      <p:sp>
        <p:nvSpPr>
          <p:cNvPr id="12" name="Shape 2124"/>
          <p:cNvSpPr txBox="1">
            <a:spLocks/>
          </p:cNvSpPr>
          <p:nvPr/>
        </p:nvSpPr>
        <p:spPr>
          <a:xfrm>
            <a:off x="2251288" y="8264965"/>
            <a:ext cx="6966591" cy="21514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defRPr/>
            </a:pPr>
            <a:r>
              <a:rPr lang="en-US" sz="7200" b="1" dirty="0">
                <a:solidFill>
                  <a:schemeClr val="accent1"/>
                </a:solidFill>
                <a:latin typeface="+mj-lt"/>
              </a:rPr>
              <a:t>How? </a:t>
            </a:r>
          </a:p>
          <a:p>
            <a:pPr lvl="0"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(processes, procedures, tools, templates)</a:t>
            </a:r>
          </a:p>
        </p:txBody>
      </p:sp>
      <p:sp>
        <p:nvSpPr>
          <p:cNvPr id="14" name="Shape 2124"/>
          <p:cNvSpPr txBox="1">
            <a:spLocks/>
          </p:cNvSpPr>
          <p:nvPr/>
        </p:nvSpPr>
        <p:spPr>
          <a:xfrm>
            <a:off x="10087898" y="3223691"/>
            <a:ext cx="8087467" cy="25449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defRPr/>
            </a:pPr>
            <a:r>
              <a:rPr lang="en-US" sz="7200" b="1" dirty="0">
                <a:solidFill>
                  <a:schemeClr val="accent1"/>
                </a:solidFill>
                <a:latin typeface="+mj-lt"/>
              </a:rPr>
              <a:t>Who? </a:t>
            </a:r>
          </a:p>
          <a:p>
            <a:pPr lvl="0"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(accountability)</a:t>
            </a:r>
          </a:p>
        </p:txBody>
      </p:sp>
      <p:sp>
        <p:nvSpPr>
          <p:cNvPr id="15" name="Shape 2124"/>
          <p:cNvSpPr txBox="1">
            <a:spLocks/>
          </p:cNvSpPr>
          <p:nvPr/>
        </p:nvSpPr>
        <p:spPr>
          <a:xfrm>
            <a:off x="10087897" y="5956104"/>
            <a:ext cx="8087467" cy="21514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defRPr/>
            </a:pPr>
            <a:r>
              <a:rPr lang="en-US" sz="7200" b="1" dirty="0">
                <a:solidFill>
                  <a:schemeClr val="accent1"/>
                </a:solidFill>
                <a:latin typeface="+mj-lt"/>
              </a:rPr>
              <a:t>When? </a:t>
            </a:r>
          </a:p>
          <a:p>
            <a:pPr lvl="0"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(specific time-frames)</a:t>
            </a:r>
          </a:p>
        </p:txBody>
      </p:sp>
      <p:sp>
        <p:nvSpPr>
          <p:cNvPr id="16" name="Shape 2124"/>
          <p:cNvSpPr txBox="1">
            <a:spLocks/>
          </p:cNvSpPr>
          <p:nvPr/>
        </p:nvSpPr>
        <p:spPr>
          <a:xfrm>
            <a:off x="10087897" y="8264965"/>
            <a:ext cx="6966591" cy="21514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/>
                </a:solidFill>
                <a:latin typeface="+mj-lt"/>
              </a:rPr>
              <a:t>Where? </a:t>
            </a:r>
          </a:p>
          <a:p>
            <a:pPr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(location)</a:t>
            </a:r>
          </a:p>
        </p:txBody>
      </p:sp>
      <p:sp>
        <p:nvSpPr>
          <p:cNvPr id="4" name="Oval 3"/>
          <p:cNvSpPr/>
          <p:nvPr/>
        </p:nvSpPr>
        <p:spPr>
          <a:xfrm>
            <a:off x="16665498" y="3938166"/>
            <a:ext cx="6348081" cy="6348081"/>
          </a:xfrm>
          <a:prstGeom prst="ellipse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2124"/>
          <p:cNvSpPr txBox="1">
            <a:spLocks/>
          </p:cNvSpPr>
          <p:nvPr/>
        </p:nvSpPr>
        <p:spPr>
          <a:xfrm>
            <a:off x="16788850" y="5854956"/>
            <a:ext cx="6101375" cy="25449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defRPr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at every step of the way!</a:t>
            </a:r>
          </a:p>
        </p:txBody>
      </p:sp>
    </p:spTree>
    <p:extLst>
      <p:ext uri="{BB962C8B-B14F-4D97-AF65-F5344CB8AC3E}">
        <p14:creationId xmlns:p14="http://schemas.microsoft.com/office/powerpoint/2010/main" val="63536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15"/>
          <p:cNvSpPr/>
          <p:nvPr/>
        </p:nvSpPr>
        <p:spPr>
          <a:xfrm>
            <a:off x="4329954" y="0"/>
            <a:ext cx="1865408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96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tx2"/>
                </a:solidFill>
                <a:latin typeface="+mj-lt"/>
              </a:rPr>
              <a:t>Does McDonald’s have clarity on 6Qs? </a:t>
            </a:r>
          </a:p>
        </p:txBody>
      </p:sp>
      <p:pic>
        <p:nvPicPr>
          <p:cNvPr id="19" name="Picture 3" descr="C:\Users\user\AppData\Local\Microsoft\Windows\Temporary Internet Files\Content.IE5\82V9831V\Food-category-head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18" y="3366572"/>
            <a:ext cx="11212010" cy="58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entagon 19"/>
          <p:cNvSpPr/>
          <p:nvPr/>
        </p:nvSpPr>
        <p:spPr>
          <a:xfrm flipH="1">
            <a:off x="-2" y="9877772"/>
            <a:ext cx="24377651" cy="3838228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11811681"/>
            <a:ext cx="2896036" cy="12090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66969" y="12917512"/>
            <a:ext cx="18017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hape 2124"/>
          <p:cNvSpPr txBox="1">
            <a:spLocks/>
          </p:cNvSpPr>
          <p:nvPr/>
        </p:nvSpPr>
        <p:spPr>
          <a:xfrm>
            <a:off x="2825148" y="10372994"/>
            <a:ext cx="18727349" cy="11068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What? How? Why? Who? When? Where?</a:t>
            </a:r>
          </a:p>
        </p:txBody>
      </p:sp>
      <p:pic>
        <p:nvPicPr>
          <p:cNvPr id="18" name="Picture 2" descr="C:\Users\user\AppData\Local\Microsoft\Windows\Temporary Internet Files\Content.IE5\DUEN0NPD\Mcdonalds-90s-logo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185" y="4132916"/>
            <a:ext cx="5859589" cy="444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50">
      <a:dk1>
        <a:srgbClr val="737572"/>
      </a:dk1>
      <a:lt1>
        <a:sysClr val="window" lastClr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22066</TotalTime>
  <Words>1621</Words>
  <Application>Microsoft Office PowerPoint</Application>
  <PresentationFormat>Custom</PresentationFormat>
  <Paragraphs>275</Paragraphs>
  <Slides>50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Lato</vt:lpstr>
      <vt:lpstr>Lato Light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Emma Teagle</cp:lastModifiedBy>
  <cp:revision>3778</cp:revision>
  <dcterms:created xsi:type="dcterms:W3CDTF">2014-11-12T21:47:38Z</dcterms:created>
  <dcterms:modified xsi:type="dcterms:W3CDTF">2017-06-08T10:19:43Z</dcterms:modified>
</cp:coreProperties>
</file>