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33" r:id="rId4"/>
    <p:sldMasterId id="2147483734" r:id="rId5"/>
    <p:sldMasterId id="2147483735" r:id="rId6"/>
    <p:sldMasterId id="2147483736" r:id="rId7"/>
    <p:sldMasterId id="2147483737" r:id="rId8"/>
    <p:sldMasterId id="2147483738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</p:sldIdLst>
  <p:sldSz cy="13716000" cx="24377650"/>
  <p:notesSz cx="6858000" cy="9144000"/>
  <p:embeddedFontLst>
    <p:embeddedFont>
      <p:font typeface="Lato"/>
      <p:regular r:id="rId103"/>
      <p:bold r:id="rId104"/>
      <p:italic r:id="rId105"/>
      <p:boldItalic r:id="rId106"/>
    </p:embeddedFont>
    <p:embeddedFont>
      <p:font typeface="Lato Light"/>
      <p:regular r:id="rId107"/>
      <p:bold r:id="rId108"/>
      <p:italic r:id="rId109"/>
      <p:boldItalic r:id="rId1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A808DFD2-9509-4D89-A0AF-06EE90E26115}">
  <a:tblStyle styleId="{A808DFD2-9509-4D89-A0AF-06EE90E26115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CFD7E7"/>
          </a:solidFill>
        </a:fill>
      </a:tcStyle>
    </a:wholeTbl>
    <a:band1H>
      <a:tcTxStyle b="off" i="off"/>
    </a:band1H>
    <a:band2H>
      <a:tcTxStyle b="off" i="off"/>
      <a:tcStyle>
        <a:fill>
          <a:solidFill>
            <a:srgbClr val="E8ECF4"/>
          </a:solidFill>
        </a:fill>
      </a:tcStyle>
    </a:band2H>
    <a:band1V>
      <a:tcTxStyle b="off" i="off"/>
    </a:band1V>
    <a:band2V>
      <a:tcTxStyle b="off" i="off"/>
    </a:band2V>
    <a:lastCol>
      <a:tcTxStyle b="off" i="off"/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07" Type="http://schemas.openxmlformats.org/officeDocument/2006/relationships/font" Target="fonts/LatoLight-regular.fntdata"/><Relationship Id="rId106" Type="http://schemas.openxmlformats.org/officeDocument/2006/relationships/font" Target="fonts/Lato-boldItalic.fntdata"/><Relationship Id="rId105" Type="http://schemas.openxmlformats.org/officeDocument/2006/relationships/font" Target="fonts/Lato-italic.fntdata"/><Relationship Id="rId104" Type="http://schemas.openxmlformats.org/officeDocument/2006/relationships/font" Target="fonts/Lato-bold.fntdata"/><Relationship Id="rId109" Type="http://schemas.openxmlformats.org/officeDocument/2006/relationships/font" Target="fonts/LatoLight-italic.fntdata"/><Relationship Id="rId108" Type="http://schemas.openxmlformats.org/officeDocument/2006/relationships/font" Target="fonts/LatoLight-bold.fntdata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103" Type="http://schemas.openxmlformats.org/officeDocument/2006/relationships/font" Target="fonts/Lato-regular.fntdata"/><Relationship Id="rId102" Type="http://schemas.openxmlformats.org/officeDocument/2006/relationships/slide" Target="slides/slide92.xml"/><Relationship Id="rId101" Type="http://schemas.openxmlformats.org/officeDocument/2006/relationships/slide" Target="slides/slide91.xml"/><Relationship Id="rId100" Type="http://schemas.openxmlformats.org/officeDocument/2006/relationships/slide" Target="slides/slide90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95" Type="http://schemas.openxmlformats.org/officeDocument/2006/relationships/slide" Target="slides/slide85.xml"/><Relationship Id="rId94" Type="http://schemas.openxmlformats.org/officeDocument/2006/relationships/slide" Target="slides/slide84.xml"/><Relationship Id="rId97" Type="http://schemas.openxmlformats.org/officeDocument/2006/relationships/slide" Target="slides/slide87.xml"/><Relationship Id="rId96" Type="http://schemas.openxmlformats.org/officeDocument/2006/relationships/slide" Target="slides/slide86.xml"/><Relationship Id="rId11" Type="http://schemas.openxmlformats.org/officeDocument/2006/relationships/slide" Target="slides/slide1.xml"/><Relationship Id="rId99" Type="http://schemas.openxmlformats.org/officeDocument/2006/relationships/slide" Target="slides/slide89.xml"/><Relationship Id="rId10" Type="http://schemas.openxmlformats.org/officeDocument/2006/relationships/notesMaster" Target="notesMasters/notesMaster1.xml"/><Relationship Id="rId98" Type="http://schemas.openxmlformats.org/officeDocument/2006/relationships/slide" Target="slides/slide88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91" Type="http://schemas.openxmlformats.org/officeDocument/2006/relationships/slide" Target="slides/slide81.xml"/><Relationship Id="rId90" Type="http://schemas.openxmlformats.org/officeDocument/2006/relationships/slide" Target="slides/slide80.xml"/><Relationship Id="rId93" Type="http://schemas.openxmlformats.org/officeDocument/2006/relationships/slide" Target="slides/slide83.xml"/><Relationship Id="rId92" Type="http://schemas.openxmlformats.org/officeDocument/2006/relationships/slide" Target="slides/slide82.xml"/><Relationship Id="rId15" Type="http://schemas.openxmlformats.org/officeDocument/2006/relationships/slide" Target="slides/slide5.xml"/><Relationship Id="rId110" Type="http://schemas.openxmlformats.org/officeDocument/2006/relationships/font" Target="fonts/LatoLight-boldItalic.fntdata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84" Type="http://schemas.openxmlformats.org/officeDocument/2006/relationships/slide" Target="slides/slide74.xml"/><Relationship Id="rId83" Type="http://schemas.openxmlformats.org/officeDocument/2006/relationships/slide" Target="slides/slide73.xml"/><Relationship Id="rId86" Type="http://schemas.openxmlformats.org/officeDocument/2006/relationships/slide" Target="slides/slide76.xml"/><Relationship Id="rId85" Type="http://schemas.openxmlformats.org/officeDocument/2006/relationships/slide" Target="slides/slide75.xml"/><Relationship Id="rId88" Type="http://schemas.openxmlformats.org/officeDocument/2006/relationships/slide" Target="slides/slide78.xml"/><Relationship Id="rId87" Type="http://schemas.openxmlformats.org/officeDocument/2006/relationships/slide" Target="slides/slide77.xml"/><Relationship Id="rId89" Type="http://schemas.openxmlformats.org/officeDocument/2006/relationships/slide" Target="slides/slide79.xml"/><Relationship Id="rId80" Type="http://schemas.openxmlformats.org/officeDocument/2006/relationships/slide" Target="slides/slide70.xml"/><Relationship Id="rId82" Type="http://schemas.openxmlformats.org/officeDocument/2006/relationships/slide" Target="slides/slide72.xml"/><Relationship Id="rId81" Type="http://schemas.openxmlformats.org/officeDocument/2006/relationships/slide" Target="slides/slide7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slide" Target="slides/slide63.xml"/><Relationship Id="rId72" Type="http://schemas.openxmlformats.org/officeDocument/2006/relationships/slide" Target="slides/slide62.xml"/><Relationship Id="rId75" Type="http://schemas.openxmlformats.org/officeDocument/2006/relationships/slide" Target="slides/slide65.xml"/><Relationship Id="rId74" Type="http://schemas.openxmlformats.org/officeDocument/2006/relationships/slide" Target="slides/slide64.xml"/><Relationship Id="rId77" Type="http://schemas.openxmlformats.org/officeDocument/2006/relationships/slide" Target="slides/slide67.xml"/><Relationship Id="rId76" Type="http://schemas.openxmlformats.org/officeDocument/2006/relationships/slide" Target="slides/slide66.xml"/><Relationship Id="rId79" Type="http://schemas.openxmlformats.org/officeDocument/2006/relationships/slide" Target="slides/slide69.xml"/><Relationship Id="rId78" Type="http://schemas.openxmlformats.org/officeDocument/2006/relationships/slide" Target="slides/slide68.xml"/><Relationship Id="rId71" Type="http://schemas.openxmlformats.org/officeDocument/2006/relationships/slide" Target="slides/slide61.xml"/><Relationship Id="rId70" Type="http://schemas.openxmlformats.org/officeDocument/2006/relationships/slide" Target="slides/slide60.xml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64" Type="http://schemas.openxmlformats.org/officeDocument/2006/relationships/slide" Target="slides/slide54.xml"/><Relationship Id="rId63" Type="http://schemas.openxmlformats.org/officeDocument/2006/relationships/slide" Target="slides/slide53.xml"/><Relationship Id="rId66" Type="http://schemas.openxmlformats.org/officeDocument/2006/relationships/slide" Target="slides/slide56.xml"/><Relationship Id="rId65" Type="http://schemas.openxmlformats.org/officeDocument/2006/relationships/slide" Target="slides/slide55.xml"/><Relationship Id="rId68" Type="http://schemas.openxmlformats.org/officeDocument/2006/relationships/slide" Target="slides/slide58.xml"/><Relationship Id="rId67" Type="http://schemas.openxmlformats.org/officeDocument/2006/relationships/slide" Target="slides/slide57.xml"/><Relationship Id="rId60" Type="http://schemas.openxmlformats.org/officeDocument/2006/relationships/slide" Target="slides/slide50.xml"/><Relationship Id="rId69" Type="http://schemas.openxmlformats.org/officeDocument/2006/relationships/slide" Target="slides/slide5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9" Type="http://schemas.openxmlformats.org/officeDocument/2006/relationships/slide" Target="slides/slide49.xml"/><Relationship Id="rId58" Type="http://schemas.openxmlformats.org/officeDocument/2006/relationships/slide" Target="slides/slide4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4" name="Google Shape;54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3" name="Google Shape;62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3" name="Google Shape;65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1" name="Google Shape;661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1" name="Google Shape;681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2" name="Google Shape;692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3" name="Google Shape;70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5" name="Google Shape;715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8" name="Google Shape;72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1" name="Google Shape;76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8" name="Google Shape;778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2" name="Google Shape;79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2" name="Google Shape;802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6" name="Google Shape;816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0" name="Google Shape;830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8" name="Google Shape;838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2" name="Google Shape;912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2" name="Google Shape;922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5" name="Google Shape;93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6" name="Google Shape;936;p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4" name="Google Shape;944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6" name="Google Shape;956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8" name="Google Shape;978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0" name="Google Shape;990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6" name="Google Shape;1026;p4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4" name="Google Shape;1044;p5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0" name="Google Shape;1070;p5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6" name="Google Shape;1086;p5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4" name="Google Shape;1454;p5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2" name="Google Shape;1462;p5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5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Google Shape;1486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7" name="Google Shape;1497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1" name="Google Shape;1551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2" name="Google Shape;1562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4" name="Google Shape;1584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3" name="Google Shape;1593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3" name="Google Shape;1603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0" name="Google Shape;1610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0" name="Google Shape;1620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8a05def9f8_0_2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2" name="Google Shape;1642;g8a05def9f8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3" name="Google Shape;1643;g8a05def9f8_0_2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8a05def9f8_0_2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5" name="Google Shape;1655;g8a05def9f8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6" name="Google Shape;1656;g8a05def9f8_0_28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9" name="Google Shape;1669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0" name="Google Shape;1680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1" name="Google Shape;1691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3" name="Google Shape;1703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5" name="Google Shape;1715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5" name="Google Shape;1725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6" name="Google Shape;1736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7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7" name="Google Shape;1747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8" name="Google Shape;1758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2" name="Google Shape;1812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2" name="Google Shape;1822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7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8a05def9f8_0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3" name="Google Shape;1843;g8a05def9f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4" name="Google Shape;1844;g8a05def9f8_0_9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8a05def9f8_0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0" name="Google Shape;1850;g8a05def9f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1" name="Google Shape;1851;g8a05def9f8_0_1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8a05def9f8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7" name="Google Shape;1857;g8a05def9f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8" name="Google Shape;1858;g8a05def9f8_0_1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8a05def9f8_0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4" name="Google Shape;1864;g8a05def9f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5" name="Google Shape;1865;g8a05def9f8_0_1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8a05def9f8_0_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1" name="Google Shape;1871;g8a05def9f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2" name="Google Shape;1872;g8a05def9f8_0_1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8a05def9f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8" name="Google Shape;1878;g8a05def9f8_0_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8a05def9f8_0_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9" name="Google Shape;1889;g8a05def9f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0" name="Google Shape;1890;g8a05def9f8_0_1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6" name="Google Shape;1896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0" name="Google Shape;1950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9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1" name="Google Shape;1961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2" name="Google Shape;1972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3" name="Google Shape;1983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7" name="Google Shape;2037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7" name="Google Shape;2047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8" name="Google Shape;2048;p8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Image Placeholder">
  <p:cSld name="Big Image Placehol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>
            <p:ph idx="2" type="pic"/>
          </p:nvPr>
        </p:nvSpPr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ortfolio One">
  <p:cSld name="1_Portfolio On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/>
          <p:nvPr>
            <p:ph idx="2" type="pic"/>
          </p:nvPr>
        </p:nvSpPr>
        <p:spPr>
          <a:xfrm>
            <a:off x="1541463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0" name="Google Shape;50;p12"/>
          <p:cNvSpPr/>
          <p:nvPr>
            <p:ph idx="3" type="pic"/>
          </p:nvPr>
        </p:nvSpPr>
        <p:spPr>
          <a:xfrm>
            <a:off x="5020747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" name="Google Shape;51;p12"/>
          <p:cNvSpPr/>
          <p:nvPr>
            <p:ph idx="4" type="pic"/>
          </p:nvPr>
        </p:nvSpPr>
        <p:spPr>
          <a:xfrm>
            <a:off x="1541463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2"/>
          <p:cNvSpPr/>
          <p:nvPr>
            <p:ph idx="5" type="pic"/>
          </p:nvPr>
        </p:nvSpPr>
        <p:spPr>
          <a:xfrm>
            <a:off x="5020747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2"/>
          <p:cNvSpPr/>
          <p:nvPr>
            <p:ph idx="6" type="pic"/>
          </p:nvPr>
        </p:nvSpPr>
        <p:spPr>
          <a:xfrm>
            <a:off x="16207956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" name="Google Shape;54;p12"/>
          <p:cNvSpPr/>
          <p:nvPr>
            <p:ph idx="7" type="pic"/>
          </p:nvPr>
        </p:nvSpPr>
        <p:spPr>
          <a:xfrm>
            <a:off x="19687241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5" name="Google Shape;55;p12"/>
          <p:cNvSpPr/>
          <p:nvPr>
            <p:ph idx="8" type="pic"/>
          </p:nvPr>
        </p:nvSpPr>
        <p:spPr>
          <a:xfrm>
            <a:off x="16207956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6" name="Google Shape;56;p12"/>
          <p:cNvSpPr/>
          <p:nvPr>
            <p:ph idx="9" type="pic"/>
          </p:nvPr>
        </p:nvSpPr>
        <p:spPr>
          <a:xfrm>
            <a:off x="19687241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Big Image Placeholder">
  <p:cSld name="6_Big Image Placehol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>
  <p:cSld name="7_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Image Placeholder">
  <p:cSld name="Big Image Placehold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>
            <p:ph idx="2" type="pic"/>
          </p:nvPr>
        </p:nvSpPr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Big Image Placeholder">
  <p:cSld name="6_Big Image Placehol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_clients">
  <p:cSld name="Sta_clien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/>
          <p:nvPr>
            <p:ph idx="2" type="pic"/>
          </p:nvPr>
        </p:nvSpPr>
        <p:spPr>
          <a:xfrm>
            <a:off x="-3" y="3517900"/>
            <a:ext cx="22852201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ta_clients">
  <p:cSld name="1_Sta_clien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ig Image Placeholder">
  <p:cSld name="1_Big Image Placehol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/>
          <p:nvPr>
            <p:ph idx="2" type="pic"/>
          </p:nvPr>
        </p:nvSpPr>
        <p:spPr>
          <a:xfrm>
            <a:off x="2151141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7" name="Google Shape;77;p20"/>
          <p:cNvSpPr/>
          <p:nvPr>
            <p:ph idx="3" type="pic"/>
          </p:nvPr>
        </p:nvSpPr>
        <p:spPr>
          <a:xfrm>
            <a:off x="6717543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" name="Google Shape;78;p20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9" name="Google Shape;79;p20"/>
          <p:cNvSpPr/>
          <p:nvPr>
            <p:ph idx="5" type="pic"/>
          </p:nvPr>
        </p:nvSpPr>
        <p:spPr>
          <a:xfrm>
            <a:off x="158503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Big Image Placeholder">
  <p:cSld name="2_Big Image Placehol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>
            <p:ph idx="2" type="pic"/>
          </p:nvPr>
        </p:nvSpPr>
        <p:spPr>
          <a:xfrm>
            <a:off x="5519498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" name="Google Shape;82;p21"/>
          <p:cNvSpPr/>
          <p:nvPr>
            <p:ph idx="3" type="pic"/>
          </p:nvPr>
        </p:nvSpPr>
        <p:spPr>
          <a:xfrm>
            <a:off x="19805650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3" name="Google Shape;83;p21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4" name="Google Shape;84;p21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5" name="Google Shape;85;p21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" name="Google Shape;86;p21"/>
          <p:cNvSpPr/>
          <p:nvPr>
            <p:ph idx="7" type="pic"/>
          </p:nvPr>
        </p:nvSpPr>
        <p:spPr>
          <a:xfrm>
            <a:off x="10254313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>
  <p:cSld name="7_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Big Image Placeholder">
  <p:cSld name="3_Big Image Placehol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" name="Google Shape;89;p22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Big Image Placeholder">
  <p:cSld name="4_Big Image Placehold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" name="Google Shape;92;p23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3" name="Google Shape;93;p23"/>
          <p:cNvSpPr/>
          <p:nvPr>
            <p:ph idx="4" type="pic"/>
          </p:nvPr>
        </p:nvSpPr>
        <p:spPr>
          <a:xfrm>
            <a:off x="16115231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Big Image Placeholder">
  <p:cSld name="5_Big Image Placehold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/>
          <p:nvPr>
            <p:ph idx="2" type="pic"/>
          </p:nvPr>
        </p:nvSpPr>
        <p:spPr>
          <a:xfrm>
            <a:off x="1541462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" name="Google Shape;96;p24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" name="Google Shape;97;p24"/>
          <p:cNvSpPr/>
          <p:nvPr>
            <p:ph idx="4" type="pic"/>
          </p:nvPr>
        </p:nvSpPr>
        <p:spPr>
          <a:xfrm>
            <a:off x="12301785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8" name="Google Shape;98;p24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ortfolio One">
  <p:cSld name="1_Portfolio On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/>
          <p:nvPr>
            <p:ph idx="2" type="pic"/>
          </p:nvPr>
        </p:nvSpPr>
        <p:spPr>
          <a:xfrm>
            <a:off x="1541462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2" name="Google Shape;102;p26"/>
          <p:cNvSpPr/>
          <p:nvPr>
            <p:ph idx="3" type="pic"/>
          </p:nvPr>
        </p:nvSpPr>
        <p:spPr>
          <a:xfrm>
            <a:off x="502074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3" name="Google Shape;103;p26"/>
          <p:cNvSpPr/>
          <p:nvPr>
            <p:ph idx="4" type="pic"/>
          </p:nvPr>
        </p:nvSpPr>
        <p:spPr>
          <a:xfrm>
            <a:off x="1541462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" name="Google Shape;104;p26"/>
          <p:cNvSpPr/>
          <p:nvPr>
            <p:ph idx="5" type="pic"/>
          </p:nvPr>
        </p:nvSpPr>
        <p:spPr>
          <a:xfrm>
            <a:off x="502074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" name="Google Shape;105;p26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" name="Google Shape;106;p26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7" name="Google Shape;107;p26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" name="Google Shape;108;p26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>
  <p:cSld name="7_Title Slid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Image Placeholder">
  <p:cSld name="Big Image Placehold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>
            <p:ph idx="2" type="pic"/>
          </p:nvPr>
        </p:nvSpPr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_clients">
  <p:cSld name="Sta_clien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/>
          <p:nvPr>
            <p:ph idx="2" type="pic"/>
          </p:nvPr>
        </p:nvSpPr>
        <p:spPr>
          <a:xfrm>
            <a:off x="-4" y="3517900"/>
            <a:ext cx="22852201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ta_clients">
  <p:cSld name="1_Sta_clients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ig Image Placeholder">
  <p:cSld name="1_Big Image Placehold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5" name="Google Shape;125;p32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6" name="Google Shape;126;p32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7" name="Google Shape;127;p32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_clients">
  <p:cSld name="Sta_clien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>
            <p:ph idx="2" type="pic"/>
          </p:nvPr>
        </p:nvSpPr>
        <p:spPr>
          <a:xfrm>
            <a:off x="-4" y="3517900"/>
            <a:ext cx="22852067" cy="66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Big Image Placeholder">
  <p:cSld name="2_Big Image Placehold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0" name="Google Shape;130;p33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1" name="Google Shape;131;p33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2" name="Google Shape;132;p33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3" name="Google Shape;133;p33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4" name="Google Shape;134;p33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Big Image Placeholder">
  <p:cSld name="3_Big Image Placehol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4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7" name="Google Shape;137;p34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Big Image Placeholder">
  <p:cSld name="4_Big Image Placeholder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0" name="Google Shape;140;p35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1" name="Google Shape;141;p35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Big Image Placeholder">
  <p:cSld name="5_Big Image Placehold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4" name="Google Shape;144;p36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5" name="Google Shape;145;p36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6" name="Google Shape;146;p36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ortfolio One">
  <p:cSld name="1_Portfolio One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9" name="Google Shape;149;p37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0" name="Google Shape;150;p37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1" name="Google Shape;151;p37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2" name="Google Shape;152;p37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3" name="Google Shape;153;p37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4" name="Google Shape;154;p37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5" name="Google Shape;155;p37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9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  <a:defRPr b="0" i="0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39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39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0"/>
          <p:cNvSpPr txBox="1"/>
          <p:nvPr>
            <p:ph type="title"/>
          </p:nvPr>
        </p:nvSpPr>
        <p:spPr>
          <a:xfrm>
            <a:off x="1828324" y="4260850"/>
            <a:ext cx="20721000" cy="29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p40"/>
          <p:cNvSpPr txBox="1"/>
          <p:nvPr>
            <p:ph idx="1" type="body"/>
          </p:nvPr>
        </p:nvSpPr>
        <p:spPr>
          <a:xfrm>
            <a:off x="3656648" y="7772400"/>
            <a:ext cx="170643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600"/>
              <a:buFont typeface="Arial"/>
              <a:buNone/>
              <a:defRPr b="0" i="0" sz="4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40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tx">
  <p:cSld name="TITLE_AND_BODY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1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p41"/>
          <p:cNvSpPr txBox="1"/>
          <p:nvPr>
            <p:ph idx="1" type="body"/>
          </p:nvPr>
        </p:nvSpPr>
        <p:spPr>
          <a:xfrm>
            <a:off x="1218882" y="1863726"/>
            <a:ext cx="21939900" cy="10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p41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2"/>
          <p:cNvSpPr txBox="1"/>
          <p:nvPr>
            <p:ph type="title"/>
          </p:nvPr>
        </p:nvSpPr>
        <p:spPr>
          <a:xfrm>
            <a:off x="1925667" y="8813802"/>
            <a:ext cx="20721000" cy="27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  <a:defRPr b="0" i="0" sz="5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42"/>
          <p:cNvSpPr txBox="1"/>
          <p:nvPr>
            <p:ph idx="1" type="body"/>
          </p:nvPr>
        </p:nvSpPr>
        <p:spPr>
          <a:xfrm>
            <a:off x="1925667" y="5813426"/>
            <a:ext cx="20721000" cy="30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None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42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 showMasterSp="0">
  <p:cSld name="Custom Layout 2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3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43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p43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ta_clients">
  <p:cSld name="1_Sta_clien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>
            <p:ph idx="2" type="pic"/>
          </p:nvPr>
        </p:nvSpPr>
        <p:spPr>
          <a:xfrm>
            <a:off x="1693863" y="3517900"/>
            <a:ext cx="9879210" cy="66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4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44"/>
          <p:cNvSpPr txBox="1"/>
          <p:nvPr>
            <p:ph idx="1" type="body"/>
          </p:nvPr>
        </p:nvSpPr>
        <p:spPr>
          <a:xfrm>
            <a:off x="1218882" y="3200400"/>
            <a:ext cx="10767000" cy="90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41350" lvl="1" marL="9144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–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641350" lvl="2" marL="13716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641350" lvl="3" marL="18288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–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41350" lvl="4" marL="22860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»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44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>
  <p:cSld name="Comparison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5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45"/>
          <p:cNvSpPr txBox="1"/>
          <p:nvPr>
            <p:ph idx="1" type="body"/>
          </p:nvPr>
        </p:nvSpPr>
        <p:spPr>
          <a:xfrm>
            <a:off x="1218882" y="3070224"/>
            <a:ext cx="10771200" cy="12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None/>
              <a:defRPr b="1" i="0" sz="5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45"/>
          <p:cNvSpPr txBox="1"/>
          <p:nvPr>
            <p:ph idx="2" type="body"/>
          </p:nvPr>
        </p:nvSpPr>
        <p:spPr>
          <a:xfrm>
            <a:off x="12383509" y="3070224"/>
            <a:ext cx="10775100" cy="12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Google Shape;189;p45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46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7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>
  <p:cSld name="Content with Caption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8"/>
          <p:cNvSpPr txBox="1"/>
          <p:nvPr>
            <p:ph type="title"/>
          </p:nvPr>
        </p:nvSpPr>
        <p:spPr>
          <a:xfrm>
            <a:off x="1218882" y="546100"/>
            <a:ext cx="8019900" cy="23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1" i="0" sz="46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48"/>
          <p:cNvSpPr txBox="1"/>
          <p:nvPr>
            <p:ph idx="1" type="body"/>
          </p:nvPr>
        </p:nvSpPr>
        <p:spPr>
          <a:xfrm>
            <a:off x="9530982" y="546100"/>
            <a:ext cx="13627800" cy="11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98500" lvl="0" marL="4572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98500" lvl="1" marL="9144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–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698500" lvl="2" marL="13716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698500" lvl="3" marL="18288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–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98500" lvl="4" marL="22860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»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48"/>
          <p:cNvSpPr txBox="1"/>
          <p:nvPr>
            <p:ph idx="2" type="body"/>
          </p:nvPr>
        </p:nvSpPr>
        <p:spPr>
          <a:xfrm>
            <a:off x="1218880" y="2870202"/>
            <a:ext cx="8019900" cy="9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48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>
  <p:cSld name="Picture with Caption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9"/>
          <p:cNvSpPr txBox="1"/>
          <p:nvPr>
            <p:ph type="title"/>
          </p:nvPr>
        </p:nvSpPr>
        <p:spPr>
          <a:xfrm>
            <a:off x="4778189" y="9601200"/>
            <a:ext cx="14626501" cy="11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1" i="0" sz="46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49"/>
          <p:cNvSpPr/>
          <p:nvPr>
            <p:ph idx="2" type="pic"/>
          </p:nvPr>
        </p:nvSpPr>
        <p:spPr>
          <a:xfrm>
            <a:off x="4778189" y="1225550"/>
            <a:ext cx="1462650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49"/>
          <p:cNvSpPr txBox="1"/>
          <p:nvPr>
            <p:ph idx="1" type="body"/>
          </p:nvPr>
        </p:nvSpPr>
        <p:spPr>
          <a:xfrm>
            <a:off x="4778189" y="10734674"/>
            <a:ext cx="14626501" cy="16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None/>
              <a:defRPr b="0" i="0" sz="32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49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>
  <p:cSld name="Title and Vertical 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0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50"/>
          <p:cNvSpPr txBox="1"/>
          <p:nvPr>
            <p:ph idx="1" type="body"/>
          </p:nvPr>
        </p:nvSpPr>
        <p:spPr>
          <a:xfrm>
            <a:off x="1218882" y="1863726"/>
            <a:ext cx="21939900" cy="10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p50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>
  <p:cSld name="Vertical Title and 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1"/>
          <p:cNvSpPr txBox="1"/>
          <p:nvPr>
            <p:ph type="title"/>
          </p:nvPr>
        </p:nvSpPr>
        <p:spPr>
          <a:xfrm>
            <a:off x="17673795" y="549278"/>
            <a:ext cx="5485200" cy="117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51"/>
          <p:cNvSpPr txBox="1"/>
          <p:nvPr>
            <p:ph idx="1" type="body"/>
          </p:nvPr>
        </p:nvSpPr>
        <p:spPr>
          <a:xfrm>
            <a:off x="1218882" y="549278"/>
            <a:ext cx="16048501" cy="117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51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ustom Layout">
  <p:cSld name="1_Custom Layou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2"/>
          <p:cNvSpPr txBox="1"/>
          <p:nvPr>
            <p:ph type="title"/>
          </p:nvPr>
        </p:nvSpPr>
        <p:spPr>
          <a:xfrm>
            <a:off x="1379055" y="887224"/>
            <a:ext cx="219399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Calibri"/>
              <a:buNone/>
              <a:defRPr b="0" i="0" sz="4600" u="none" cap="none" strike="noStrik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Google Shape;215;p52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" name="Google Shape;216;p52"/>
          <p:cNvSpPr txBox="1"/>
          <p:nvPr>
            <p:ph idx="1" type="body"/>
          </p:nvPr>
        </p:nvSpPr>
        <p:spPr>
          <a:xfrm>
            <a:off x="1379055" y="2050968"/>
            <a:ext cx="21639300" cy="9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953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–"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953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•"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953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–"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953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»"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">
  <p:cSld name="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3"/>
          <p:cNvSpPr txBox="1"/>
          <p:nvPr>
            <p:ph type="title"/>
          </p:nvPr>
        </p:nvSpPr>
        <p:spPr>
          <a:xfrm>
            <a:off x="5266889" y="2994860"/>
            <a:ext cx="17892001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p53"/>
          <p:cNvSpPr txBox="1"/>
          <p:nvPr>
            <p:ph idx="1" type="body"/>
          </p:nvPr>
        </p:nvSpPr>
        <p:spPr>
          <a:xfrm>
            <a:off x="5264893" y="5032376"/>
            <a:ext cx="17894101" cy="6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6675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667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66675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66675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6675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53"/>
          <p:cNvSpPr txBox="1"/>
          <p:nvPr>
            <p:ph idx="12" type="sldNum"/>
          </p:nvPr>
        </p:nvSpPr>
        <p:spPr>
          <a:xfrm>
            <a:off x="17470648" y="12344400"/>
            <a:ext cx="5688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ig Image Placeholder">
  <p:cSld name="1_Big Image Placehol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/>
          <p:nvPr>
            <p:ph idx="2" type="pic"/>
          </p:nvPr>
        </p:nvSpPr>
        <p:spPr>
          <a:xfrm>
            <a:off x="2151142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" name="Google Shape;25;p6"/>
          <p:cNvSpPr/>
          <p:nvPr>
            <p:ph idx="3" type="pic"/>
          </p:nvPr>
        </p:nvSpPr>
        <p:spPr>
          <a:xfrm>
            <a:off x="6717544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" name="Google Shape;26;p6"/>
          <p:cNvSpPr/>
          <p:nvPr>
            <p:ph idx="4" type="pic"/>
          </p:nvPr>
        </p:nvSpPr>
        <p:spPr>
          <a:xfrm>
            <a:off x="11283945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" name="Google Shape;27;p6"/>
          <p:cNvSpPr/>
          <p:nvPr>
            <p:ph idx="5" type="pic"/>
          </p:nvPr>
        </p:nvSpPr>
        <p:spPr>
          <a:xfrm>
            <a:off x="15850347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4_Title and Content">
  <p:cSld name="24_Title and Conten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4"/>
          <p:cNvSpPr txBox="1"/>
          <p:nvPr>
            <p:ph idx="12" type="sldNum"/>
          </p:nvPr>
        </p:nvSpPr>
        <p:spPr>
          <a:xfrm>
            <a:off x="17470648" y="12344400"/>
            <a:ext cx="5688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5"/>
          <p:cNvSpPr txBox="1"/>
          <p:nvPr>
            <p:ph type="title"/>
          </p:nvPr>
        </p:nvSpPr>
        <p:spPr>
          <a:xfrm>
            <a:off x="3047206" y="2244724"/>
            <a:ext cx="182832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p55"/>
          <p:cNvSpPr txBox="1"/>
          <p:nvPr>
            <p:ph idx="1" type="body"/>
          </p:nvPr>
        </p:nvSpPr>
        <p:spPr>
          <a:xfrm>
            <a:off x="3047206" y="7204074"/>
            <a:ext cx="18283200" cy="3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  <a:defRPr b="0" i="0" sz="5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p55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showMasterSp="0">
  <p:cSld name="Title and Conten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6"/>
          <p:cNvSpPr txBox="1"/>
          <p:nvPr>
            <p:ph type="title"/>
          </p:nvPr>
        </p:nvSpPr>
        <p:spPr>
          <a:xfrm>
            <a:off x="1675962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9" name="Google Shape;229;p56"/>
          <p:cNvSpPr txBox="1"/>
          <p:nvPr>
            <p:ph idx="1" type="body"/>
          </p:nvPr>
        </p:nvSpPr>
        <p:spPr>
          <a:xfrm>
            <a:off x="1675962" y="3651250"/>
            <a:ext cx="21025801" cy="8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p56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>
  <p:cSld name="Section Header 2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7"/>
          <p:cNvSpPr txBox="1"/>
          <p:nvPr>
            <p:ph type="title"/>
          </p:nvPr>
        </p:nvSpPr>
        <p:spPr>
          <a:xfrm>
            <a:off x="1664243" y="3419476"/>
            <a:ext cx="21025801" cy="5705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p57"/>
          <p:cNvSpPr txBox="1"/>
          <p:nvPr>
            <p:ph idx="1" type="body"/>
          </p:nvPr>
        </p:nvSpPr>
        <p:spPr>
          <a:xfrm>
            <a:off x="1664243" y="9178924"/>
            <a:ext cx="21025801" cy="30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888888"/>
              </a:buClr>
              <a:buSzPts val="4600"/>
              <a:buFont typeface="Arial"/>
              <a:buNone/>
              <a:defRPr b="0" i="0" sz="5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57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showMasterSp="0">
  <p:cSld name="Two Content 2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8"/>
          <p:cNvSpPr txBox="1"/>
          <p:nvPr>
            <p:ph type="title"/>
          </p:nvPr>
        </p:nvSpPr>
        <p:spPr>
          <a:xfrm>
            <a:off x="1675962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8"/>
          <p:cNvSpPr txBox="1"/>
          <p:nvPr>
            <p:ph idx="1" type="body"/>
          </p:nvPr>
        </p:nvSpPr>
        <p:spPr>
          <a:xfrm>
            <a:off x="1675962" y="3651250"/>
            <a:ext cx="10325400" cy="8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p58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showMasterSp="0">
  <p:cSld name="Comparison 2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9"/>
          <p:cNvSpPr txBox="1"/>
          <p:nvPr>
            <p:ph type="title"/>
          </p:nvPr>
        </p:nvSpPr>
        <p:spPr>
          <a:xfrm>
            <a:off x="1679870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Google Shape;241;p59"/>
          <p:cNvSpPr txBox="1"/>
          <p:nvPr>
            <p:ph idx="1" type="body"/>
          </p:nvPr>
        </p:nvSpPr>
        <p:spPr>
          <a:xfrm>
            <a:off x="1679870" y="3362326"/>
            <a:ext cx="10313700" cy="16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  <a:defRPr b="1" i="0" sz="5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59"/>
          <p:cNvSpPr txBox="1"/>
          <p:nvPr>
            <p:ph idx="2" type="body"/>
          </p:nvPr>
        </p:nvSpPr>
        <p:spPr>
          <a:xfrm>
            <a:off x="12341184" y="3362326"/>
            <a:ext cx="10364700" cy="16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59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showMasterSp="0">
  <p:cSld name="Title Only 2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0"/>
          <p:cNvSpPr txBox="1"/>
          <p:nvPr>
            <p:ph type="title"/>
          </p:nvPr>
        </p:nvSpPr>
        <p:spPr>
          <a:xfrm>
            <a:off x="1675962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p60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>
  <p:cSld name="Blank 2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1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>
  <p:cSld name="Content with Caption 2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2"/>
          <p:cNvSpPr txBox="1"/>
          <p:nvPr>
            <p:ph type="title"/>
          </p:nvPr>
        </p:nvSpPr>
        <p:spPr>
          <a:xfrm>
            <a:off x="1679870" y="914400"/>
            <a:ext cx="78603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p62"/>
          <p:cNvSpPr txBox="1"/>
          <p:nvPr>
            <p:ph idx="1" type="body"/>
          </p:nvPr>
        </p:nvSpPr>
        <p:spPr>
          <a:xfrm>
            <a:off x="10364407" y="1974850"/>
            <a:ext cx="12340799" cy="9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9850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9850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9850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9850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9850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p62"/>
          <p:cNvSpPr txBox="1"/>
          <p:nvPr>
            <p:ph idx="2" type="body"/>
          </p:nvPr>
        </p:nvSpPr>
        <p:spPr>
          <a:xfrm>
            <a:off x="1679870" y="4114800"/>
            <a:ext cx="7860300" cy="7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p62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>
  <p:cSld name="Picture with Caption 2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3"/>
          <p:cNvSpPr txBox="1"/>
          <p:nvPr>
            <p:ph type="title"/>
          </p:nvPr>
        </p:nvSpPr>
        <p:spPr>
          <a:xfrm>
            <a:off x="1679870" y="914400"/>
            <a:ext cx="78603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6" name="Google Shape;256;p63"/>
          <p:cNvSpPr/>
          <p:nvPr>
            <p:ph idx="2" type="pic"/>
          </p:nvPr>
        </p:nvSpPr>
        <p:spPr>
          <a:xfrm>
            <a:off x="10364407" y="1974850"/>
            <a:ext cx="12340799" cy="9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p63"/>
          <p:cNvSpPr txBox="1"/>
          <p:nvPr>
            <p:ph idx="1" type="body"/>
          </p:nvPr>
        </p:nvSpPr>
        <p:spPr>
          <a:xfrm>
            <a:off x="1679870" y="4114800"/>
            <a:ext cx="7860300" cy="7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63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Big Image Placeholder">
  <p:cSld name="2_Big Image Placehol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>
            <p:ph idx="2" type="pic"/>
          </p:nvPr>
        </p:nvSpPr>
        <p:spPr>
          <a:xfrm>
            <a:off x="5519499" y="7524479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" name="Google Shape;30;p7"/>
          <p:cNvSpPr/>
          <p:nvPr>
            <p:ph idx="3" type="pic"/>
          </p:nvPr>
        </p:nvSpPr>
        <p:spPr>
          <a:xfrm>
            <a:off x="19805650" y="7524479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" name="Google Shape;31;p7"/>
          <p:cNvSpPr/>
          <p:nvPr>
            <p:ph idx="4" type="pic"/>
          </p:nvPr>
        </p:nvSpPr>
        <p:spPr>
          <a:xfrm>
            <a:off x="15018002" y="2995414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" name="Google Shape;32;p7"/>
          <p:cNvSpPr/>
          <p:nvPr>
            <p:ph idx="5" type="pic"/>
          </p:nvPr>
        </p:nvSpPr>
        <p:spPr>
          <a:xfrm>
            <a:off x="19805650" y="2995414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6" type="pic"/>
          </p:nvPr>
        </p:nvSpPr>
        <p:spPr>
          <a:xfrm>
            <a:off x="10254313" y="2995414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" name="Google Shape;34;p7"/>
          <p:cNvSpPr/>
          <p:nvPr>
            <p:ph idx="7" type="pic"/>
          </p:nvPr>
        </p:nvSpPr>
        <p:spPr>
          <a:xfrm>
            <a:off x="10254313" y="7524479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showMasterSp="0">
  <p:cSld name="Title and Vertical Text 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4"/>
          <p:cNvSpPr txBox="1"/>
          <p:nvPr>
            <p:ph type="title"/>
          </p:nvPr>
        </p:nvSpPr>
        <p:spPr>
          <a:xfrm>
            <a:off x="1675962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64"/>
          <p:cNvSpPr txBox="1"/>
          <p:nvPr>
            <p:ph idx="1" type="body"/>
          </p:nvPr>
        </p:nvSpPr>
        <p:spPr>
          <a:xfrm>
            <a:off x="1675962" y="3651250"/>
            <a:ext cx="21025801" cy="8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64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>
  <p:cSld name="Vertical Title and Text 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5"/>
          <p:cNvSpPr txBox="1"/>
          <p:nvPr>
            <p:ph type="title"/>
          </p:nvPr>
        </p:nvSpPr>
        <p:spPr>
          <a:xfrm>
            <a:off x="17447209" y="730250"/>
            <a:ext cx="5254200" cy="116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65"/>
          <p:cNvSpPr txBox="1"/>
          <p:nvPr>
            <p:ph idx="1" type="body"/>
          </p:nvPr>
        </p:nvSpPr>
        <p:spPr>
          <a:xfrm>
            <a:off x="1675962" y="730250"/>
            <a:ext cx="15396000" cy="116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65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Image Placeholder">
  <p:cSld name="6_Big Image Placeholder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7"/>
          <p:cNvSpPr/>
          <p:nvPr>
            <p:ph idx="2" type="pic"/>
          </p:nvPr>
        </p:nvSpPr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Image Placeholder">
  <p:cSld name="Big Image Placeholder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8"/>
          <p:cNvSpPr/>
          <p:nvPr>
            <p:ph idx="2" type="pic"/>
          </p:nvPr>
        </p:nvSpPr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>
  <p:cSld name="7_Title Slide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_clients">
  <p:cSld name="Sta_clients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0"/>
          <p:cNvSpPr/>
          <p:nvPr>
            <p:ph idx="2" type="pic"/>
          </p:nvPr>
        </p:nvSpPr>
        <p:spPr>
          <a:xfrm>
            <a:off x="-4" y="3517900"/>
            <a:ext cx="22852201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ta_clients">
  <p:cSld name="1_Sta_clients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1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ig Image Placeholder">
  <p:cSld name="1_Big Image Placeholder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2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85" name="Google Shape;285;p72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86" name="Google Shape;286;p72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87" name="Google Shape;287;p72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Big Image Placeholder">
  <p:cSld name="2_Big Image Placeholder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3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0" name="Google Shape;290;p73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1" name="Google Shape;291;p73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2" name="Google Shape;292;p73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3" name="Google Shape;293;p73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4" name="Google Shape;294;p73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Big Image Placeholder">
  <p:cSld name="3_Big Image Placeholder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4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7" name="Google Shape;297;p74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Big Image Placeholder">
  <p:cSld name="3_Big Image Placehol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>
            <p:ph idx="2" type="pic"/>
          </p:nvPr>
        </p:nvSpPr>
        <p:spPr>
          <a:xfrm>
            <a:off x="16072" y="0"/>
            <a:ext cx="12169577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/>
          <p:nvPr>
            <p:ph idx="3" type="pic"/>
          </p:nvPr>
        </p:nvSpPr>
        <p:spPr>
          <a:xfrm>
            <a:off x="12185649" y="0"/>
            <a:ext cx="12169577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Big Image Placeholder">
  <p:cSld name="4_Big Image Placeholder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5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0" name="Google Shape;300;p75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1" name="Google Shape;301;p75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Big Image Placeholder">
  <p:cSld name="5_Big Image Placeholder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6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4" name="Google Shape;304;p76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5" name="Google Shape;305;p76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6" name="Google Shape;306;p76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ortfolio One">
  <p:cSld name="1_Portfolio One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7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9" name="Google Shape;309;p77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0" name="Google Shape;310;p77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1" name="Google Shape;311;p77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2" name="Google Shape;312;p77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3" name="Google Shape;313;p77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4" name="Google Shape;314;p77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5" name="Google Shape;315;p77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Image Placeholder">
  <p:cSld name="Big Image Placeholder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9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>
  <p:cSld name="7_Title Slid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_clients">
  <p:cSld name="Sta_clients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1"/>
          <p:cNvSpPr/>
          <p:nvPr>
            <p:ph idx="2" type="pic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ta_clients">
  <p:cSld name="1_Sta_clients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2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ig Image Placeholder">
  <p:cSld name="1_Big Image Placeholder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3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2" name="Google Shape;332;p83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3" name="Google Shape;333;p83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4" name="Google Shape;334;p83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Big Image Placeholder">
  <p:cSld name="2_Big Image Placeholder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4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7" name="Google Shape;337;p84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8" name="Google Shape;338;p84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9" name="Google Shape;339;p84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0" name="Google Shape;340;p84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1" name="Google Shape;341;p84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Big Image Placeholder">
  <p:cSld name="3_Big Image Placeholder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4" name="Google Shape;344;p85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Big Image Placeholder">
  <p:cSld name="4_Big Image Placehol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>
            <p:ph idx="2" type="pic"/>
          </p:nvPr>
        </p:nvSpPr>
        <p:spPr>
          <a:xfrm>
            <a:off x="1748622" y="3048000"/>
            <a:ext cx="6710296" cy="807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" name="Google Shape;40;p9"/>
          <p:cNvSpPr/>
          <p:nvPr>
            <p:ph idx="3" type="pic"/>
          </p:nvPr>
        </p:nvSpPr>
        <p:spPr>
          <a:xfrm>
            <a:off x="8933425" y="3048000"/>
            <a:ext cx="6710296" cy="807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" name="Google Shape;41;p9"/>
          <p:cNvSpPr/>
          <p:nvPr>
            <p:ph idx="4" type="pic"/>
          </p:nvPr>
        </p:nvSpPr>
        <p:spPr>
          <a:xfrm>
            <a:off x="16115233" y="3048000"/>
            <a:ext cx="6710296" cy="807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Big Image Placeholder">
  <p:cSld name="4_Big Image Placeholder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6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7" name="Google Shape;347;p86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8" name="Google Shape;348;p86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Big Image Placeholder">
  <p:cSld name="5_Big Image Placeholder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7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1" name="Google Shape;351;p87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2" name="Google Shape;352;p87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3" name="Google Shape;353;p87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ortfolio One">
  <p:cSld name="1_Portfolio One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9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7" name="Google Shape;357;p89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8" name="Google Shape;358;p89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9" name="Google Shape;359;p89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0" name="Google Shape;360;p89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1" name="Google Shape;361;p89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2" name="Google Shape;362;p89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3" name="Google Shape;363;p89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Big Image Placeholder">
  <p:cSld name="6_Big Image Placeholder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0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91"/>
          <p:cNvSpPr txBox="1"/>
          <p:nvPr>
            <p:ph type="title"/>
          </p:nvPr>
        </p:nvSpPr>
        <p:spPr>
          <a:xfrm>
            <a:off x="1218882" y="549276"/>
            <a:ext cx="219399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700" lIns="223450" spcFirstLastPara="1" rIns="223450" wrap="square" tIns="111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91"/>
          <p:cNvSpPr txBox="1"/>
          <p:nvPr>
            <p:ph idx="1" type="body"/>
          </p:nvPr>
        </p:nvSpPr>
        <p:spPr>
          <a:xfrm>
            <a:off x="1218882" y="3200400"/>
            <a:ext cx="21939900" cy="90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700" lIns="223450" spcFirstLastPara="1" rIns="223450" wrap="square" tIns="111700">
            <a:noAutofit/>
          </a:bodyPr>
          <a:lstStyle>
            <a:lvl1pPr indent="-5080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1pPr>
            <a:lvl2pPr indent="-5080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2pPr>
            <a:lvl3pPr indent="-508000" lvl="2" marL="1371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3pPr>
            <a:lvl4pPr indent="-508000" lvl="3" marL="1828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4pPr>
            <a:lvl5pPr indent="-508000" lvl="4" marL="22860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5pPr>
            <a:lvl6pPr indent="-508000" lvl="5" marL="2743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6pPr>
            <a:lvl7pPr indent="-508000" lvl="6" marL="3200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7pPr>
            <a:lvl8pPr indent="-508000" lvl="7" marL="3657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8pPr>
            <a:lvl9pPr indent="-508000" lvl="8" marL="4114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9pPr>
          </a:lstStyle>
          <a:p/>
        </p:txBody>
      </p:sp>
      <p:sp>
        <p:nvSpPr>
          <p:cNvPr id="369" name="Google Shape;369;p91"/>
          <p:cNvSpPr txBox="1"/>
          <p:nvPr>
            <p:ph idx="10" type="dt"/>
          </p:nvPr>
        </p:nvSpPr>
        <p:spPr>
          <a:xfrm>
            <a:off x="1218882" y="12712700"/>
            <a:ext cx="56880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700" lIns="223450" spcFirstLastPara="1" rIns="223450" wrap="square" tIns="111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91"/>
          <p:cNvSpPr txBox="1"/>
          <p:nvPr>
            <p:ph idx="11" type="ftr"/>
          </p:nvPr>
        </p:nvSpPr>
        <p:spPr>
          <a:xfrm>
            <a:off x="8329030" y="12712700"/>
            <a:ext cx="7719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700" lIns="223450" spcFirstLastPara="1" rIns="223450" wrap="square" tIns="111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1" name="Google Shape;371;p91"/>
          <p:cNvSpPr txBox="1"/>
          <p:nvPr>
            <p:ph idx="12" type="sldNum"/>
          </p:nvPr>
        </p:nvSpPr>
        <p:spPr>
          <a:xfrm>
            <a:off x="17470648" y="12712700"/>
            <a:ext cx="56880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700" lIns="223450" spcFirstLastPara="1" rIns="223450" wrap="square" tIns="111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Big Image Placeholder">
  <p:cSld name="5_Big Image Placehol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>
            <p:ph idx="2" type="pic"/>
          </p:nvPr>
        </p:nvSpPr>
        <p:spPr>
          <a:xfrm>
            <a:off x="1541463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3" type="pic"/>
          </p:nvPr>
        </p:nvSpPr>
        <p:spPr>
          <a:xfrm>
            <a:off x="6919220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" name="Google Shape;45;p10"/>
          <p:cNvSpPr/>
          <p:nvPr>
            <p:ph idx="4" type="pic"/>
          </p:nvPr>
        </p:nvSpPr>
        <p:spPr>
          <a:xfrm>
            <a:off x="12301786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6" name="Google Shape;46;p10"/>
          <p:cNvSpPr/>
          <p:nvPr>
            <p:ph idx="5" type="pic"/>
          </p:nvPr>
        </p:nvSpPr>
        <p:spPr>
          <a:xfrm>
            <a:off x="17679544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59.xml"/><Relationship Id="rId28" Type="http://schemas.openxmlformats.org/officeDocument/2006/relationships/theme" Target="../theme/theme3.xml"/><Relationship Id="rId27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2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1"/>
          <p:cNvSpPr/>
          <p:nvPr/>
        </p:nvSpPr>
        <p:spPr>
          <a:xfrm>
            <a:off x="23078202" y="670574"/>
            <a:ext cx="567771" cy="567771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22984034" y="640852"/>
            <a:ext cx="738273" cy="5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" name="Google Shape;14;p1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1675964" y="730258"/>
            <a:ext cx="21025801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675964" y="3651250"/>
            <a:ext cx="21025801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" name="Google Shape;62;p14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5" name="Google Shape;65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type="title"/>
          </p:nvPr>
        </p:nvSpPr>
        <p:spPr>
          <a:xfrm>
            <a:off x="1675964" y="730259"/>
            <a:ext cx="21025801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idx="1" type="body"/>
          </p:nvPr>
        </p:nvSpPr>
        <p:spPr>
          <a:xfrm>
            <a:off x="1675964" y="3651250"/>
            <a:ext cx="21025801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12" name="Google Shape;112;p27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3" name="Google Shape;113;p27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14" name="Google Shape;114;p27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" name="Google Shape;115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8"/>
          <p:cNvSpPr/>
          <p:nvPr/>
        </p:nvSpPr>
        <p:spPr>
          <a:xfrm>
            <a:off x="19151191" y="12712698"/>
            <a:ext cx="4616400" cy="7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rPr>
              <a:t>smarter</a:t>
            </a:r>
            <a:r>
              <a:rPr b="0" i="0" lang="en-US" sz="42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rPr>
              <a:t>success</a:t>
            </a:r>
            <a:r>
              <a:rPr b="0" baseline="3000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TM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8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38"/>
          <p:cNvSpPr txBox="1"/>
          <p:nvPr>
            <p:ph idx="1" type="body"/>
          </p:nvPr>
        </p:nvSpPr>
        <p:spPr>
          <a:xfrm>
            <a:off x="1218882" y="1863726"/>
            <a:ext cx="21939900" cy="10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8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32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6"/>
          <p:cNvSpPr txBox="1"/>
          <p:nvPr>
            <p:ph type="title"/>
          </p:nvPr>
        </p:nvSpPr>
        <p:spPr>
          <a:xfrm>
            <a:off x="1675964" y="730259"/>
            <a:ext cx="21025801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9" name="Google Shape;269;p66"/>
          <p:cNvSpPr txBox="1"/>
          <p:nvPr>
            <p:ph idx="1" type="body"/>
          </p:nvPr>
        </p:nvSpPr>
        <p:spPr>
          <a:xfrm>
            <a:off x="1675964" y="3651250"/>
            <a:ext cx="21025801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70" name="Google Shape;270;p66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1" name="Google Shape;271;p66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72" name="Google Shape;272;p66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3" name="Google Shape;273;p6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8"/>
          <p:cNvSpPr txBox="1"/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8" name="Google Shape;318;p78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9" name="Google Shape;319;p78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78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1" name="Google Shape;321;p78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322" name="Google Shape;322;p7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jpg"/><Relationship Id="rId4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jpg"/><Relationship Id="rId4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8.jpg"/><Relationship Id="rId4" Type="http://schemas.openxmlformats.org/officeDocument/2006/relationships/image" Target="../media/image33.jpg"/><Relationship Id="rId5" Type="http://schemas.openxmlformats.org/officeDocument/2006/relationships/image" Target="../media/image3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5.jpg"/><Relationship Id="rId4" Type="http://schemas.openxmlformats.org/officeDocument/2006/relationships/image" Target="../media/image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4.jpg"/><Relationship Id="rId4" Type="http://schemas.openxmlformats.org/officeDocument/2006/relationships/image" Target="../media/image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4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.png"/><Relationship Id="rId4" Type="http://schemas.openxmlformats.org/officeDocument/2006/relationships/hyperlink" Target="http://www.youtube.com/watch?v=RPKzF2tFgfs" TargetMode="External"/><Relationship Id="rId5" Type="http://schemas.openxmlformats.org/officeDocument/2006/relationships/image" Target="../media/image42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9.jpg"/><Relationship Id="rId4" Type="http://schemas.openxmlformats.org/officeDocument/2006/relationships/image" Target="../media/image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7.jpg"/><Relationship Id="rId4" Type="http://schemas.openxmlformats.org/officeDocument/2006/relationships/image" Target="../media/image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7.jpg"/><Relationship Id="rId4" Type="http://schemas.openxmlformats.org/officeDocument/2006/relationships/image" Target="../media/image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3.jpg"/><Relationship Id="rId4" Type="http://schemas.openxmlformats.org/officeDocument/2006/relationships/image" Target="../media/image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5.jpg"/><Relationship Id="rId4" Type="http://schemas.openxmlformats.org/officeDocument/2006/relationships/image" Target="../media/image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0.jpg"/><Relationship Id="rId4" Type="http://schemas.openxmlformats.org/officeDocument/2006/relationships/image" Target="../media/image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1.jpg"/><Relationship Id="rId4" Type="http://schemas.openxmlformats.org/officeDocument/2006/relationships/image" Target="../media/image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8.jpg"/><Relationship Id="rId4" Type="http://schemas.openxmlformats.org/officeDocument/2006/relationships/image" Target="../media/image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6.jpg"/><Relationship Id="rId4" Type="http://schemas.openxmlformats.org/officeDocument/2006/relationships/image" Target="../media/image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2.jpg"/><Relationship Id="rId4" Type="http://schemas.openxmlformats.org/officeDocument/2006/relationships/image" Target="../media/image60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1.jpg"/><Relationship Id="rId4" Type="http://schemas.openxmlformats.org/officeDocument/2006/relationships/image" Target="../media/image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8.jpg"/><Relationship Id="rId4" Type="http://schemas.openxmlformats.org/officeDocument/2006/relationships/image" Target="../media/image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4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66.png"/><Relationship Id="rId4" Type="http://schemas.openxmlformats.org/officeDocument/2006/relationships/image" Target="../media/image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92"/>
          <p:cNvPicPr preferRelativeResize="0"/>
          <p:nvPr/>
        </p:nvPicPr>
        <p:blipFill rotWithShape="1">
          <a:blip r:embed="rId3">
            <a:alphaModFix/>
          </a:blip>
          <a:srcRect b="96595" l="0" r="85255" t="0"/>
          <a:stretch/>
        </p:blipFill>
        <p:spPr>
          <a:xfrm rot="10800000">
            <a:off x="68" y="-2"/>
            <a:ext cx="3668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92"/>
          <p:cNvPicPr preferRelativeResize="0"/>
          <p:nvPr/>
        </p:nvPicPr>
        <p:blipFill rotWithShape="1">
          <a:blip r:embed="rId3">
            <a:alphaModFix/>
          </a:blip>
          <a:srcRect b="98452" l="0" r="11933" t="0"/>
          <a:stretch/>
        </p:blipFill>
        <p:spPr>
          <a:xfrm flipH="1" rot="10800000">
            <a:off x="3668767" y="-2"/>
            <a:ext cx="207090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92"/>
          <p:cNvPicPr preferRelativeResize="0"/>
          <p:nvPr/>
        </p:nvPicPr>
        <p:blipFill rotWithShape="1">
          <a:blip r:embed="rId3">
            <a:alphaModFix/>
          </a:blip>
          <a:srcRect b="0" l="0" r="85255" t="0"/>
          <a:stretch/>
        </p:blipFill>
        <p:spPr>
          <a:xfrm flipH="1">
            <a:off x="68" y="1409699"/>
            <a:ext cx="3668700" cy="123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92"/>
          <p:cNvPicPr preferRelativeResize="0"/>
          <p:nvPr/>
        </p:nvPicPr>
        <p:blipFill rotWithShape="1">
          <a:blip r:embed="rId3">
            <a:alphaModFix/>
          </a:blip>
          <a:srcRect b="0" l="0" r="11933" t="0"/>
          <a:stretch/>
        </p:blipFill>
        <p:spPr>
          <a:xfrm>
            <a:off x="3668767" y="1409699"/>
            <a:ext cx="20709000" cy="123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9314" y="402642"/>
            <a:ext cx="4155300" cy="19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92"/>
          <p:cNvSpPr/>
          <p:nvPr/>
        </p:nvSpPr>
        <p:spPr>
          <a:xfrm>
            <a:off x="2279327" y="5281900"/>
            <a:ext cx="6807600" cy="1843200"/>
          </a:xfrm>
          <a:prstGeom prst="rect">
            <a:avLst/>
          </a:prstGeom>
          <a:solidFill>
            <a:srgbClr val="CE25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92"/>
          <p:cNvSpPr/>
          <p:nvPr/>
        </p:nvSpPr>
        <p:spPr>
          <a:xfrm>
            <a:off x="2279321" y="7119700"/>
            <a:ext cx="11694000" cy="1458300"/>
          </a:xfrm>
          <a:prstGeom prst="rect">
            <a:avLst/>
          </a:pr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92"/>
          <p:cNvSpPr txBox="1"/>
          <p:nvPr/>
        </p:nvSpPr>
        <p:spPr>
          <a:xfrm>
            <a:off x="2520619" y="7211375"/>
            <a:ext cx="121383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Your Business Potential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92"/>
          <p:cNvSpPr txBox="1"/>
          <p:nvPr/>
        </p:nvSpPr>
        <p:spPr>
          <a:xfrm>
            <a:off x="2444425" y="5257075"/>
            <a:ext cx="7328100" cy="18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0" i="0" lang="en-US" sz="1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Uncover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92"/>
          <p:cNvSpPr txBox="1"/>
          <p:nvPr/>
        </p:nvSpPr>
        <p:spPr>
          <a:xfrm>
            <a:off x="2279314" y="10966535"/>
            <a:ext cx="109893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Brett Davidson</a:t>
            </a:r>
            <a:br>
              <a:rPr b="1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101"/>
          <p:cNvPicPr preferRelativeResize="0"/>
          <p:nvPr/>
        </p:nvPicPr>
        <p:blipFill rotWithShape="1">
          <a:blip r:embed="rId3">
            <a:alphaModFix/>
          </a:blip>
          <a:srcRect b="0" l="11477" r="6068" t="0"/>
          <a:stretch/>
        </p:blipFill>
        <p:spPr>
          <a:xfrm>
            <a:off x="0" y="0"/>
            <a:ext cx="24377647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01"/>
          <p:cNvSpPr/>
          <p:nvPr/>
        </p:nvSpPr>
        <p:spPr>
          <a:xfrm>
            <a:off x="0" y="0"/>
            <a:ext cx="184355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rgbClr val="FFFFFF">
                  <a:alpha val="7098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4" name="Google Shape;514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5" name="Google Shape;515;p10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16" name="Google Shape;516;p101"/>
          <p:cNvSpPr/>
          <p:nvPr/>
        </p:nvSpPr>
        <p:spPr>
          <a:xfrm flipH="1">
            <a:off x="3784793" y="5450164"/>
            <a:ext cx="1828200" cy="1828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01"/>
          <p:cNvSpPr/>
          <p:nvPr/>
        </p:nvSpPr>
        <p:spPr>
          <a:xfrm>
            <a:off x="5612994" y="5450164"/>
            <a:ext cx="12085200" cy="1828200"/>
          </a:xfrm>
          <a:prstGeom prst="rect">
            <a:avLst/>
          </a:prstGeom>
          <a:solidFill>
            <a:srgbClr val="E3E3E1">
              <a:alpha val="4117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8" name="Google Shape;518;p101"/>
          <p:cNvSpPr txBox="1"/>
          <p:nvPr/>
        </p:nvSpPr>
        <p:spPr>
          <a:xfrm>
            <a:off x="5920346" y="5727157"/>
            <a:ext cx="1177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9600"/>
              <a:buFont typeface="Lato"/>
              <a:buNone/>
            </a:pPr>
            <a:r>
              <a:rPr b="1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 Initial </a:t>
            </a:r>
            <a:r>
              <a:rPr b="1" i="1" lang="en-US" sz="96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Contact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02"/>
          <p:cNvPicPr preferRelativeResize="0"/>
          <p:nvPr/>
        </p:nvPicPr>
        <p:blipFill rotWithShape="1">
          <a:blip r:embed="rId3">
            <a:alphaModFix/>
          </a:blip>
          <a:srcRect b="0" l="0" r="10545" t="0"/>
          <a:stretch/>
        </p:blipFill>
        <p:spPr>
          <a:xfrm>
            <a:off x="6034850" y="0"/>
            <a:ext cx="18342801" cy="1369794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02"/>
          <p:cNvSpPr/>
          <p:nvPr/>
        </p:nvSpPr>
        <p:spPr>
          <a:xfrm>
            <a:off x="4329954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5" name="Google Shape;525;p102"/>
          <p:cNvSpPr/>
          <p:nvPr/>
        </p:nvSpPr>
        <p:spPr>
          <a:xfrm flipH="1">
            <a:off x="0" y="3045834"/>
            <a:ext cx="13258800" cy="14244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6" name="Google Shape;526;p102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Contact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7" name="Google Shape;527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102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29" name="Google Shape;529;p102"/>
          <p:cNvSpPr txBox="1"/>
          <p:nvPr/>
        </p:nvSpPr>
        <p:spPr>
          <a:xfrm>
            <a:off x="1675965" y="4725102"/>
            <a:ext cx="10749000" cy="4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To ascertain if the prospect meets your minimum criteria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If they do meet your minimum, to get them into your office for a first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02"/>
          <p:cNvSpPr txBox="1"/>
          <p:nvPr/>
        </p:nvSpPr>
        <p:spPr>
          <a:xfrm>
            <a:off x="1675965" y="3248328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What’s the purpose of the call?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103"/>
          <p:cNvPicPr preferRelativeResize="0"/>
          <p:nvPr/>
        </p:nvPicPr>
        <p:blipFill rotWithShape="1">
          <a:blip r:embed="rId3">
            <a:alphaModFix/>
          </a:blip>
          <a:srcRect b="0" l="0" r="20997" t="0"/>
          <a:stretch/>
        </p:blipFill>
        <p:spPr>
          <a:xfrm>
            <a:off x="2078056" y="98295"/>
            <a:ext cx="22299600" cy="136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03"/>
          <p:cNvSpPr/>
          <p:nvPr/>
        </p:nvSpPr>
        <p:spPr>
          <a:xfrm>
            <a:off x="1257299" y="0"/>
            <a:ext cx="21726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72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7" name="Google Shape;537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8" name="Google Shape;538;p10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39" name="Google Shape;539;p103"/>
          <p:cNvSpPr/>
          <p:nvPr/>
        </p:nvSpPr>
        <p:spPr>
          <a:xfrm flipH="1">
            <a:off x="3784793" y="5450164"/>
            <a:ext cx="1828200" cy="1828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03"/>
          <p:cNvSpPr/>
          <p:nvPr/>
        </p:nvSpPr>
        <p:spPr>
          <a:xfrm>
            <a:off x="5612994" y="5450164"/>
            <a:ext cx="12085200" cy="1828200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1" name="Google Shape;541;p103"/>
          <p:cNvSpPr txBox="1"/>
          <p:nvPr/>
        </p:nvSpPr>
        <p:spPr>
          <a:xfrm>
            <a:off x="5920346" y="5727157"/>
            <a:ext cx="1177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First </a:t>
            </a: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104"/>
          <p:cNvPicPr preferRelativeResize="0"/>
          <p:nvPr/>
        </p:nvPicPr>
        <p:blipFill rotWithShape="1">
          <a:blip r:embed="rId3">
            <a:alphaModFix/>
          </a:blip>
          <a:srcRect b="0" l="0" r="15002" t="0"/>
          <a:stretch/>
        </p:blipFill>
        <p:spPr>
          <a:xfrm>
            <a:off x="7957178" y="164671"/>
            <a:ext cx="16439270" cy="1355133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04"/>
          <p:cNvSpPr/>
          <p:nvPr/>
        </p:nvSpPr>
        <p:spPr>
          <a:xfrm>
            <a:off x="6316943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8" name="Google Shape;548;p104"/>
          <p:cNvSpPr/>
          <p:nvPr/>
        </p:nvSpPr>
        <p:spPr>
          <a:xfrm flipH="1">
            <a:off x="0" y="3045834"/>
            <a:ext cx="132588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9" name="Google Shape;549;p104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Meeting Skills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0" name="Google Shape;550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10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52" name="Google Shape;552;p104"/>
          <p:cNvSpPr txBox="1"/>
          <p:nvPr/>
        </p:nvSpPr>
        <p:spPr>
          <a:xfrm>
            <a:off x="1675965" y="5516993"/>
            <a:ext cx="10749000" cy="4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Saves huge amounts of 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Helps with your positioning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Means you have your ‘tools of trade’ to hand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You make more money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04"/>
          <p:cNvSpPr txBox="1"/>
          <p:nvPr/>
        </p:nvSpPr>
        <p:spPr>
          <a:xfrm>
            <a:off x="1675965" y="3490125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Getting clients to come and see you in your office: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700" y="0"/>
            <a:ext cx="1986630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05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60" name="Google Shape;560;p10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61" name="Google Shape;561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105"/>
          <p:cNvGrpSpPr/>
          <p:nvPr/>
        </p:nvGrpSpPr>
        <p:grpSpPr>
          <a:xfrm>
            <a:off x="5922584" y="5322867"/>
            <a:ext cx="12532499" cy="3070200"/>
            <a:chOff x="5759424" y="4856260"/>
            <a:chExt cx="12532499" cy="3070200"/>
          </a:xfrm>
        </p:grpSpPr>
        <p:sp>
          <p:nvSpPr>
            <p:cNvPr id="563" name="Google Shape;563;p105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4" name="Google Shape;564;p105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8800"/>
                <a:buFont typeface="Lato"/>
                <a:buNone/>
              </a:pPr>
              <a:r>
                <a:rPr b="1" i="1" lang="en-US" sz="88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What’s the aim of the First Meeting?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106"/>
          <p:cNvPicPr preferRelativeResize="0"/>
          <p:nvPr/>
        </p:nvPicPr>
        <p:blipFill rotWithShape="1">
          <a:blip r:embed="rId3">
            <a:alphaModFix/>
          </a:blip>
          <a:srcRect b="0" l="0" r="0" t="12685"/>
          <a:stretch/>
        </p:blipFill>
        <p:spPr>
          <a:xfrm>
            <a:off x="11936797" y="0"/>
            <a:ext cx="12441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06"/>
          <p:cNvSpPr/>
          <p:nvPr/>
        </p:nvSpPr>
        <p:spPr>
          <a:xfrm>
            <a:off x="2906335" y="0"/>
            <a:ext cx="180660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1" name="Google Shape;571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2" name="Google Shape;572;p10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73" name="Google Shape;573;p106"/>
          <p:cNvSpPr/>
          <p:nvPr/>
        </p:nvSpPr>
        <p:spPr>
          <a:xfrm flipH="1">
            <a:off x="3138831" y="5194140"/>
            <a:ext cx="2439600" cy="2439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06"/>
          <p:cNvSpPr/>
          <p:nvPr/>
        </p:nvSpPr>
        <p:spPr>
          <a:xfrm>
            <a:off x="5578431" y="5194140"/>
            <a:ext cx="12237599" cy="2439600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5" name="Google Shape;575;p106"/>
          <p:cNvSpPr txBox="1"/>
          <p:nvPr/>
        </p:nvSpPr>
        <p:spPr>
          <a:xfrm>
            <a:off x="5810887" y="5194141"/>
            <a:ext cx="114153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For you to understand something of the client’s issues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107"/>
          <p:cNvPicPr preferRelativeResize="0"/>
          <p:nvPr/>
        </p:nvPicPr>
        <p:blipFill rotWithShape="1">
          <a:blip r:embed="rId3">
            <a:alphaModFix/>
          </a:blip>
          <a:srcRect b="0" l="17830" r="0" t="0"/>
          <a:stretch/>
        </p:blipFill>
        <p:spPr>
          <a:xfrm flipH="1">
            <a:off x="7073794" y="46313"/>
            <a:ext cx="17259899" cy="136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107"/>
          <p:cNvSpPr/>
          <p:nvPr/>
        </p:nvSpPr>
        <p:spPr>
          <a:xfrm>
            <a:off x="2906335" y="0"/>
            <a:ext cx="139362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2" name="Google Shape;582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3" name="Google Shape;583;p10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584" name="Google Shape;584;p107"/>
          <p:cNvGrpSpPr/>
          <p:nvPr/>
        </p:nvGrpSpPr>
        <p:grpSpPr>
          <a:xfrm>
            <a:off x="3138831" y="5194140"/>
            <a:ext cx="15907499" cy="2439601"/>
            <a:chOff x="3138831" y="5194140"/>
            <a:chExt cx="15907499" cy="2439601"/>
          </a:xfrm>
        </p:grpSpPr>
        <p:sp>
          <p:nvSpPr>
            <p:cNvPr id="585" name="Google Shape;585;p107"/>
            <p:cNvSpPr/>
            <p:nvPr/>
          </p:nvSpPr>
          <p:spPr>
            <a:xfrm flipH="1">
              <a:off x="3138831" y="5194140"/>
              <a:ext cx="2439600" cy="24396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600"/>
                <a:buFont typeface="Lato"/>
                <a:buNone/>
              </a:pPr>
              <a:r>
                <a:rPr b="0" i="1" lang="en-US" sz="9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07"/>
            <p:cNvSpPr/>
            <p:nvPr/>
          </p:nvSpPr>
          <p:spPr>
            <a:xfrm>
              <a:off x="5578431" y="5194140"/>
              <a:ext cx="13467899" cy="2439600"/>
            </a:xfrm>
            <a:prstGeom prst="rect">
              <a:avLst/>
            </a:prstGeom>
            <a:solidFill>
              <a:srgbClr val="E3E3E1">
                <a:alpha val="4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Lato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7" name="Google Shape;587;p107"/>
            <p:cNvSpPr txBox="1"/>
            <p:nvPr/>
          </p:nvSpPr>
          <p:spPr>
            <a:xfrm>
              <a:off x="5810886" y="5194141"/>
              <a:ext cx="13235400" cy="24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1" lang="en-US" sz="66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For the client to understand what the real issues are that they face</a:t>
              </a:r>
              <a:endParaRPr b="1" i="1" sz="6000" u="none" cap="none" strike="noStrike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88" name="Google Shape;588;p107"/>
          <p:cNvSpPr txBox="1"/>
          <p:nvPr/>
        </p:nvSpPr>
        <p:spPr>
          <a:xfrm>
            <a:off x="5810886" y="7869755"/>
            <a:ext cx="97635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(which may not be what they came to see you about in the first place)</a:t>
            </a:r>
            <a:endParaRPr b="0" i="1" sz="44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108"/>
          <p:cNvPicPr preferRelativeResize="0"/>
          <p:nvPr/>
        </p:nvPicPr>
        <p:blipFill rotWithShape="1">
          <a:blip r:embed="rId3">
            <a:alphaModFix/>
          </a:blip>
          <a:srcRect b="0" l="0" r="30162" t="0"/>
          <a:stretch/>
        </p:blipFill>
        <p:spPr>
          <a:xfrm>
            <a:off x="10026712" y="0"/>
            <a:ext cx="14350800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08"/>
          <p:cNvSpPr/>
          <p:nvPr/>
        </p:nvSpPr>
        <p:spPr>
          <a:xfrm>
            <a:off x="2906335" y="0"/>
            <a:ext cx="196587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5" name="Google Shape;595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6" name="Google Shape;596;p10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97" name="Google Shape;597;p108"/>
          <p:cNvSpPr/>
          <p:nvPr/>
        </p:nvSpPr>
        <p:spPr>
          <a:xfrm flipH="1">
            <a:off x="3138831" y="5194140"/>
            <a:ext cx="2439600" cy="2439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08"/>
          <p:cNvSpPr/>
          <p:nvPr/>
        </p:nvSpPr>
        <p:spPr>
          <a:xfrm>
            <a:off x="5578431" y="5194140"/>
            <a:ext cx="13467899" cy="2439600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9" name="Google Shape;599;p108"/>
          <p:cNvSpPr txBox="1"/>
          <p:nvPr/>
        </p:nvSpPr>
        <p:spPr>
          <a:xfrm>
            <a:off x="5810887" y="5194141"/>
            <a:ext cx="117987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To demonstrate to the client they’ve come to the right place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109"/>
          <p:cNvPicPr preferRelativeResize="0"/>
          <p:nvPr/>
        </p:nvPicPr>
        <p:blipFill rotWithShape="1">
          <a:blip r:embed="rId3">
            <a:alphaModFix/>
          </a:blip>
          <a:srcRect b="0" l="0" r="26155" t="0"/>
          <a:stretch/>
        </p:blipFill>
        <p:spPr>
          <a:xfrm>
            <a:off x="8198793" y="0"/>
            <a:ext cx="16179300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09"/>
          <p:cNvSpPr/>
          <p:nvPr/>
        </p:nvSpPr>
        <p:spPr>
          <a:xfrm>
            <a:off x="7492181" y="0"/>
            <a:ext cx="102090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6" name="Google Shape;606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7" name="Google Shape;607;p10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08" name="Google Shape;608;p109"/>
          <p:cNvSpPr/>
          <p:nvPr/>
        </p:nvSpPr>
        <p:spPr>
          <a:xfrm flipH="1">
            <a:off x="3138831" y="5194140"/>
            <a:ext cx="2439600" cy="2439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09"/>
          <p:cNvSpPr/>
          <p:nvPr/>
        </p:nvSpPr>
        <p:spPr>
          <a:xfrm>
            <a:off x="5578431" y="5194140"/>
            <a:ext cx="13467899" cy="2439600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0" name="Google Shape;610;p109"/>
          <p:cNvSpPr txBox="1"/>
          <p:nvPr/>
        </p:nvSpPr>
        <p:spPr>
          <a:xfrm>
            <a:off x="5810886" y="5194141"/>
            <a:ext cx="132354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To set up the terms on which you will do business – strongly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1" name="Google Shape;611;p109"/>
          <p:cNvSpPr txBox="1"/>
          <p:nvPr/>
        </p:nvSpPr>
        <p:spPr>
          <a:xfrm>
            <a:off x="5810886" y="7633781"/>
            <a:ext cx="120348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(so you can get paid fairly for your expertise)</a:t>
            </a:r>
            <a:endParaRPr b="0" i="1" sz="44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10"/>
          <p:cNvSpPr/>
          <p:nvPr/>
        </p:nvSpPr>
        <p:spPr>
          <a:xfrm flipH="1">
            <a:off x="-52" y="0"/>
            <a:ext cx="24377701" cy="137160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7" name="Google Shape;617;p110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8" name="Google Shape;618;p110"/>
          <p:cNvSpPr txBox="1"/>
          <p:nvPr/>
        </p:nvSpPr>
        <p:spPr>
          <a:xfrm>
            <a:off x="4608629" y="5069239"/>
            <a:ext cx="15128700" cy="29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b="1" i="1" lang="en-US" sz="13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Top 10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First Meeting Mistakes</a:t>
            </a:r>
            <a:endParaRPr b="1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9" name="Google Shape;619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0" name="Google Shape;620;p11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77700" cy="137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93"/>
          <p:cNvSpPr txBox="1"/>
          <p:nvPr/>
        </p:nvSpPr>
        <p:spPr>
          <a:xfrm>
            <a:off x="2708335" y="1311596"/>
            <a:ext cx="11807700" cy="27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3800"/>
              <a:buFont typeface="Lato"/>
              <a:buNone/>
            </a:pPr>
            <a:r>
              <a:rPr b="1" i="0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Review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ato"/>
              <a:buNone/>
            </a:pPr>
            <a:r>
              <a:rPr b="0" i="1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Of Days 1, 2, 3, 4, 5, 6, &amp; 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" name="Google Shape;393;p9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394" name="Google Shape;394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111"/>
          <p:cNvPicPr preferRelativeResize="0"/>
          <p:nvPr/>
        </p:nvPicPr>
        <p:blipFill rotWithShape="1">
          <a:blip r:embed="rId3">
            <a:alphaModFix/>
          </a:blip>
          <a:srcRect b="0" l="38161" r="12321" t="0"/>
          <a:stretch/>
        </p:blipFill>
        <p:spPr>
          <a:xfrm>
            <a:off x="12306300" y="0"/>
            <a:ext cx="12071350" cy="13712428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111"/>
          <p:cNvSpPr/>
          <p:nvPr/>
        </p:nvSpPr>
        <p:spPr>
          <a:xfrm>
            <a:off x="11430000" y="0"/>
            <a:ext cx="1294764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7" name="Google Shape;627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8" name="Google Shape;628;p11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29" name="Google Shape;629;p111"/>
          <p:cNvSpPr txBox="1"/>
          <p:nvPr/>
        </p:nvSpPr>
        <p:spPr>
          <a:xfrm>
            <a:off x="1675965" y="4253455"/>
            <a:ext cx="8763435" cy="7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Talking too much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Using Fact Finder at first meeting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Going for the jugular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Not giving them enough (at the right time)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Fluffing the fee discussion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0" name="Google Shape;630;p111"/>
          <p:cNvSpPr txBox="1"/>
          <p:nvPr/>
        </p:nvSpPr>
        <p:spPr>
          <a:xfrm>
            <a:off x="10577861" y="4253455"/>
            <a:ext cx="10391948" cy="7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Committing the client to all 3 phases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Not asking searching and interesting         questions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Not listening to the answers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Not recognising the significance of the answers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Doing it all perfectly, but to one person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1" name="Google Shape;631;p111"/>
          <p:cNvSpPr txBox="1"/>
          <p:nvPr/>
        </p:nvSpPr>
        <p:spPr>
          <a:xfrm>
            <a:off x="7010400" y="10006451"/>
            <a:ext cx="10070696" cy="2409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Did you notice yourself making any of these mistakes?</a:t>
            </a:r>
            <a:endParaRPr b="1" i="1" sz="48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32" name="Google Shape;632;p111"/>
          <p:cNvGrpSpPr/>
          <p:nvPr/>
        </p:nvGrpSpPr>
        <p:grpSpPr>
          <a:xfrm>
            <a:off x="2" y="328200"/>
            <a:ext cx="10410600" cy="3503702"/>
            <a:chOff x="147" y="1085849"/>
            <a:chExt cx="10410600" cy="2914651"/>
          </a:xfrm>
        </p:grpSpPr>
        <p:grpSp>
          <p:nvGrpSpPr>
            <p:cNvPr id="633" name="Google Shape;633;p111"/>
            <p:cNvGrpSpPr/>
            <p:nvPr/>
          </p:nvGrpSpPr>
          <p:grpSpPr>
            <a:xfrm>
              <a:off x="148" y="1085849"/>
              <a:ext cx="8488817" cy="1429023"/>
              <a:chOff x="148" y="614673"/>
              <a:chExt cx="8488817" cy="1900200"/>
            </a:xfrm>
          </p:grpSpPr>
          <p:sp>
            <p:nvSpPr>
              <p:cNvPr id="634" name="Google Shape;634;p111"/>
              <p:cNvSpPr/>
              <p:nvPr/>
            </p:nvSpPr>
            <p:spPr>
              <a:xfrm flipH="1">
                <a:off x="148" y="614673"/>
                <a:ext cx="7010252" cy="1900200"/>
              </a:xfrm>
              <a:prstGeom prst="homePlate">
                <a:avLst>
                  <a:gd fmla="val 0" name="adj"/>
                </a:avLst>
              </a:prstGeom>
              <a:gradFill>
                <a:gsLst>
                  <a:gs pos="0">
                    <a:srgbClr val="F08420"/>
                  </a:gs>
                  <a:gs pos="46000">
                    <a:srgbClr val="DB4927"/>
                  </a:gs>
                  <a:gs pos="100000">
                    <a:srgbClr val="CD252C"/>
                  </a:gs>
                </a:gsLst>
                <a:path path="circle">
                  <a:fillToRect b="100%" l="100%"/>
                </a:path>
                <a:tileRect r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5" name="Google Shape;635;p111"/>
              <p:cNvSpPr txBox="1"/>
              <p:nvPr/>
            </p:nvSpPr>
            <p:spPr>
              <a:xfrm>
                <a:off x="1675965" y="779897"/>
                <a:ext cx="6813000" cy="15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8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Top 10 </a:t>
                </a:r>
                <a:endParaRPr/>
              </a:p>
            </p:txBody>
          </p:sp>
        </p:grpSp>
        <p:grpSp>
          <p:nvGrpSpPr>
            <p:cNvPr id="636" name="Google Shape;636;p111"/>
            <p:cNvGrpSpPr/>
            <p:nvPr/>
          </p:nvGrpSpPr>
          <p:grpSpPr>
            <a:xfrm>
              <a:off x="147" y="2514721"/>
              <a:ext cx="10410600" cy="1485779"/>
              <a:chOff x="147" y="2514721"/>
              <a:chExt cx="10410600" cy="1900200"/>
            </a:xfrm>
          </p:grpSpPr>
          <p:sp>
            <p:nvSpPr>
              <p:cNvPr id="637" name="Google Shape;637;p111"/>
              <p:cNvSpPr/>
              <p:nvPr/>
            </p:nvSpPr>
            <p:spPr>
              <a:xfrm flipH="1">
                <a:off x="147" y="2514721"/>
                <a:ext cx="10410600" cy="1900200"/>
              </a:xfrm>
              <a:prstGeom prst="homePlate">
                <a:avLst>
                  <a:gd fmla="val 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8" name="Google Shape;638;p111"/>
              <p:cNvSpPr/>
              <p:nvPr/>
            </p:nvSpPr>
            <p:spPr>
              <a:xfrm>
                <a:off x="1675965" y="2659435"/>
                <a:ext cx="70200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54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First Meeting Mistakes</a:t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1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0" l="0" r="0" t="7811"/>
          <a:stretch/>
        </p:blipFill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12"/>
          <p:cNvSpPr/>
          <p:nvPr/>
        </p:nvSpPr>
        <p:spPr>
          <a:xfrm>
            <a:off x="-3176" y="0"/>
            <a:ext cx="24377701" cy="13716000"/>
          </a:xfrm>
          <a:prstGeom prst="rect">
            <a:avLst/>
          </a:prstGeom>
          <a:solidFill>
            <a:schemeClr val="lt1">
              <a:alpha val="7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5" name="Google Shape;645;p11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46" name="Google Shape;646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7" name="Google Shape;647;p112"/>
          <p:cNvGrpSpPr/>
          <p:nvPr/>
        </p:nvGrpSpPr>
        <p:grpSpPr>
          <a:xfrm>
            <a:off x="4313809" y="4921588"/>
            <a:ext cx="15749985" cy="4577054"/>
            <a:chOff x="5759424" y="4856260"/>
            <a:chExt cx="12532499" cy="3070200"/>
          </a:xfrm>
        </p:grpSpPr>
        <p:sp>
          <p:nvSpPr>
            <p:cNvPr id="648" name="Google Shape;648;p112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9" name="Google Shape;649;p112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8800"/>
                <a:buFont typeface="Lato"/>
                <a:buNone/>
              </a:pPr>
              <a:r>
                <a:rPr b="1" i="1" lang="en-US" sz="88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Record one of your meetings and listen back to 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112"/>
          <p:cNvSpPr/>
          <p:nvPr/>
        </p:nvSpPr>
        <p:spPr>
          <a:xfrm>
            <a:off x="9131793" y="2988166"/>
            <a:ext cx="6107761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Homework: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5" name="Google Shape;655;p113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56" name="Google Shape;656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13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8" name="Google Shape;658;p113"/>
          <p:cNvSpPr txBox="1"/>
          <p:nvPr/>
        </p:nvSpPr>
        <p:spPr>
          <a:xfrm>
            <a:off x="4835759" y="5918703"/>
            <a:ext cx="14554801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XYZ Financial Advisers</a:t>
            </a:r>
            <a:endParaRPr b="1" i="1" sz="96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114"/>
          <p:cNvPicPr preferRelativeResize="0"/>
          <p:nvPr/>
        </p:nvPicPr>
        <p:blipFill rotWithShape="1">
          <a:blip r:embed="rId3">
            <a:alphaModFix/>
          </a:blip>
          <a:srcRect b="0" l="28621" r="0" t="0"/>
          <a:stretch/>
        </p:blipFill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14"/>
          <p:cNvSpPr/>
          <p:nvPr/>
        </p:nvSpPr>
        <p:spPr>
          <a:xfrm>
            <a:off x="5488755" y="3239733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5" name="Google Shape;665;p114"/>
          <p:cNvSpPr txBox="1"/>
          <p:nvPr/>
        </p:nvSpPr>
        <p:spPr>
          <a:xfrm>
            <a:off x="2127181" y="1001990"/>
            <a:ext cx="154464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b="1" i="0" sz="7200" u="none" cap="none" strike="noStrik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6" name="Google Shape;666;p114"/>
          <p:cNvSpPr/>
          <p:nvPr/>
        </p:nvSpPr>
        <p:spPr>
          <a:xfrm flipH="1">
            <a:off x="4048755" y="3239734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14"/>
          <p:cNvSpPr txBox="1"/>
          <p:nvPr/>
        </p:nvSpPr>
        <p:spPr>
          <a:xfrm>
            <a:off x="5970544" y="3282698"/>
            <a:ext cx="68130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Who Are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XYZ Financial Advisers?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14"/>
          <p:cNvSpPr/>
          <p:nvPr/>
        </p:nvSpPr>
        <p:spPr>
          <a:xfrm>
            <a:off x="5488755" y="5291115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" name="Google Shape;669;p114"/>
          <p:cNvSpPr/>
          <p:nvPr/>
        </p:nvSpPr>
        <p:spPr>
          <a:xfrm flipH="1">
            <a:off x="4048755" y="5291116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14"/>
          <p:cNvSpPr txBox="1"/>
          <p:nvPr/>
        </p:nvSpPr>
        <p:spPr>
          <a:xfrm>
            <a:off x="5970544" y="5698759"/>
            <a:ext cx="620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We 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14"/>
          <p:cNvSpPr/>
          <p:nvPr/>
        </p:nvSpPr>
        <p:spPr>
          <a:xfrm>
            <a:off x="5488755" y="7283490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2" name="Google Shape;672;p114"/>
          <p:cNvSpPr/>
          <p:nvPr/>
        </p:nvSpPr>
        <p:spPr>
          <a:xfrm flipH="1">
            <a:off x="4048755" y="7283491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14"/>
          <p:cNvSpPr txBox="1"/>
          <p:nvPr/>
        </p:nvSpPr>
        <p:spPr>
          <a:xfrm>
            <a:off x="5970543" y="7691134"/>
            <a:ext cx="620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About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14"/>
          <p:cNvSpPr/>
          <p:nvPr/>
        </p:nvSpPr>
        <p:spPr>
          <a:xfrm>
            <a:off x="5488755" y="9275864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5" name="Google Shape;675;p114"/>
          <p:cNvSpPr/>
          <p:nvPr/>
        </p:nvSpPr>
        <p:spPr>
          <a:xfrm flipH="1">
            <a:off x="4048756" y="9275865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14"/>
          <p:cNvSpPr txBox="1"/>
          <p:nvPr/>
        </p:nvSpPr>
        <p:spPr>
          <a:xfrm>
            <a:off x="5970545" y="9683508"/>
            <a:ext cx="620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We Deliver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8" name="Google Shape;678;p11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15"/>
          <p:cNvPicPr preferRelativeResize="0"/>
          <p:nvPr/>
        </p:nvPicPr>
        <p:blipFill rotWithShape="1">
          <a:blip r:embed="rId3">
            <a:alphaModFix/>
          </a:blip>
          <a:srcRect b="0" l="0" r="15590" t="0"/>
          <a:stretch/>
        </p:blipFill>
        <p:spPr>
          <a:xfrm>
            <a:off x="6994665" y="0"/>
            <a:ext cx="173829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115"/>
          <p:cNvSpPr/>
          <p:nvPr/>
        </p:nvSpPr>
        <p:spPr>
          <a:xfrm>
            <a:off x="4732155" y="0"/>
            <a:ext cx="1736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5" name="Google Shape;685;p115"/>
          <p:cNvSpPr txBox="1"/>
          <p:nvPr/>
        </p:nvSpPr>
        <p:spPr>
          <a:xfrm>
            <a:off x="1675965" y="2974327"/>
            <a:ext cx="15446400" cy="6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Boutique financial strategists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Independent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business for 25 years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team of highly qualified specialists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Low staff turnover (same faces year in year out)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Strong balance sheet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Licensed by the industry regulator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7" name="Google Shape;687;p11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88" name="Google Shape;688;p115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9" name="Google Shape;689;p115"/>
          <p:cNvSpPr txBox="1"/>
          <p:nvPr/>
        </p:nvSpPr>
        <p:spPr>
          <a:xfrm>
            <a:off x="1675965" y="779897"/>
            <a:ext cx="68130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Who Are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XYZ Financial Advisers?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116"/>
          <p:cNvPicPr preferRelativeResize="0"/>
          <p:nvPr/>
        </p:nvPicPr>
        <p:blipFill rotWithShape="1">
          <a:blip r:embed="rId3">
            <a:alphaModFix/>
          </a:blip>
          <a:srcRect b="0" l="0" r="29754" t="0"/>
          <a:stretch/>
        </p:blipFill>
        <p:spPr>
          <a:xfrm>
            <a:off x="9933079" y="0"/>
            <a:ext cx="144447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116"/>
          <p:cNvSpPr/>
          <p:nvPr/>
        </p:nvSpPr>
        <p:spPr>
          <a:xfrm>
            <a:off x="4732155" y="0"/>
            <a:ext cx="1736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6" name="Google Shape;696;p116"/>
          <p:cNvSpPr txBox="1"/>
          <p:nvPr/>
        </p:nvSpPr>
        <p:spPr>
          <a:xfrm>
            <a:off x="1675965" y="2974327"/>
            <a:ext cx="15446400" cy="76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Clearly understand your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Develop the right strategy to achieve those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Minimise any taxation consequences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Minimise any risks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Provide education regarding investments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Develop an appropriate investment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Monitor progress toward 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Review the strategy regularly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8" name="Google Shape;698;p11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99" name="Google Shape;699;p116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0" name="Google Shape;700;p116"/>
          <p:cNvSpPr txBox="1"/>
          <p:nvPr/>
        </p:nvSpPr>
        <p:spPr>
          <a:xfrm>
            <a:off x="1675965" y="779897"/>
            <a:ext cx="68130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the role of the adviser?</a:t>
            </a:r>
            <a:endParaRPr b="0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6825" y="0"/>
            <a:ext cx="20573999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17"/>
          <p:cNvSpPr/>
          <p:nvPr/>
        </p:nvSpPr>
        <p:spPr>
          <a:xfrm>
            <a:off x="3590177" y="0"/>
            <a:ext cx="139271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7" name="Google Shape;707;p117"/>
          <p:cNvSpPr txBox="1"/>
          <p:nvPr/>
        </p:nvSpPr>
        <p:spPr>
          <a:xfrm>
            <a:off x="1675965" y="2974327"/>
            <a:ext cx="15446400" cy="37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Business owners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Professionals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Executives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Self made people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9" name="Google Shape;709;p11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10" name="Google Shape;710;p117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1" name="Google Shape;711;p117"/>
          <p:cNvSpPr txBox="1"/>
          <p:nvPr/>
        </p:nvSpPr>
        <p:spPr>
          <a:xfrm>
            <a:off x="1675965" y="1149228"/>
            <a:ext cx="7674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Who we work best with?</a:t>
            </a:r>
            <a:endParaRPr b="0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2" name="Google Shape;712;p117"/>
          <p:cNvSpPr txBox="1"/>
          <p:nvPr/>
        </p:nvSpPr>
        <p:spPr>
          <a:xfrm>
            <a:off x="1675965" y="8133600"/>
            <a:ext cx="113025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People who recognise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there might be a better way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8"/>
          <p:cNvSpPr/>
          <p:nvPr/>
        </p:nvSpPr>
        <p:spPr>
          <a:xfrm>
            <a:off x="3590177" y="0"/>
            <a:ext cx="139271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8" name="Google Shape;718;p118"/>
          <p:cNvSpPr txBox="1"/>
          <p:nvPr/>
        </p:nvSpPr>
        <p:spPr>
          <a:xfrm>
            <a:off x="1675965" y="2974327"/>
            <a:ext cx="154464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bit like a jigsaw puzzle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formula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0" name="Google Shape;720;p11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21" name="Google Shape;721;p118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2" name="Google Shape;722;p118"/>
          <p:cNvSpPr txBox="1"/>
          <p:nvPr/>
        </p:nvSpPr>
        <p:spPr>
          <a:xfrm>
            <a:off x="1675965" y="1149228"/>
            <a:ext cx="7674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financial advice?</a:t>
            </a:r>
            <a:endParaRPr b="0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3" name="Google Shape;723;p118"/>
          <p:cNvSpPr txBox="1"/>
          <p:nvPr/>
        </p:nvSpPr>
        <p:spPr>
          <a:xfrm>
            <a:off x="3452284" y="6040752"/>
            <a:ext cx="1728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Strategy  x  tax  x  investment return  x 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=  OUTCOME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18"/>
          <p:cNvSpPr txBox="1"/>
          <p:nvPr/>
        </p:nvSpPr>
        <p:spPr>
          <a:xfrm>
            <a:off x="1675965" y="9222061"/>
            <a:ext cx="149307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If any of the factors are zero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what is the outcome?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18"/>
          <p:cNvSpPr/>
          <p:nvPr/>
        </p:nvSpPr>
        <p:spPr>
          <a:xfrm flipH="1">
            <a:off x="3867376" y="5527535"/>
            <a:ext cx="16455900" cy="28740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0" name="Google Shape;730;p119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731" name="Google Shape;731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119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3" name="Google Shape;733;p119"/>
          <p:cNvSpPr txBox="1"/>
          <p:nvPr/>
        </p:nvSpPr>
        <p:spPr>
          <a:xfrm>
            <a:off x="4835759" y="5093862"/>
            <a:ext cx="14554801" cy="29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0" i="1" lang="en-US" sz="115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Tell Me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About You…</a:t>
            </a:r>
            <a:endParaRPr b="1" i="1" sz="115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20"/>
          <p:cNvSpPr/>
          <p:nvPr/>
        </p:nvSpPr>
        <p:spPr>
          <a:xfrm>
            <a:off x="0" y="8288594"/>
            <a:ext cx="24377701" cy="5427300"/>
          </a:xfrm>
          <a:prstGeom prst="rect">
            <a:avLst/>
          </a:prstGeom>
          <a:solidFill>
            <a:srgbClr val="393A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9" name="Google Shape;739;p12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you can expect from us 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0" name="Google Shape;740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1" name="Google Shape;741;p120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42" name="Google Shape;742;p120"/>
          <p:cNvSpPr/>
          <p:nvPr/>
        </p:nvSpPr>
        <p:spPr>
          <a:xfrm>
            <a:off x="1783907" y="3477228"/>
            <a:ext cx="3837000" cy="3747000"/>
          </a:xfrm>
          <a:prstGeom prst="rect">
            <a:avLst/>
          </a:prstGeom>
          <a:solidFill>
            <a:srgbClr val="E35E2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3" name="Google Shape;743;p120"/>
          <p:cNvSpPr/>
          <p:nvPr/>
        </p:nvSpPr>
        <p:spPr>
          <a:xfrm>
            <a:off x="6114823" y="3477228"/>
            <a:ext cx="3837000" cy="3747000"/>
          </a:xfrm>
          <a:prstGeom prst="rect">
            <a:avLst/>
          </a:prstGeom>
          <a:solidFill>
            <a:srgbClr val="D9442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4" name="Google Shape;744;p120"/>
          <p:cNvSpPr/>
          <p:nvPr/>
        </p:nvSpPr>
        <p:spPr>
          <a:xfrm>
            <a:off x="10445736" y="3477228"/>
            <a:ext cx="3837000" cy="3747000"/>
          </a:xfrm>
          <a:prstGeom prst="rect">
            <a:avLst/>
          </a:prstGeom>
          <a:solidFill>
            <a:srgbClr val="D22F2B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5" name="Google Shape;745;p120"/>
          <p:cNvSpPr/>
          <p:nvPr/>
        </p:nvSpPr>
        <p:spPr>
          <a:xfrm>
            <a:off x="14776652" y="3477228"/>
            <a:ext cx="3837000" cy="374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6" name="Google Shape;746;p120"/>
          <p:cNvSpPr/>
          <p:nvPr/>
        </p:nvSpPr>
        <p:spPr>
          <a:xfrm>
            <a:off x="1796220" y="4435612"/>
            <a:ext cx="38124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Access to the ‘XYZ Financial System’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120"/>
          <p:cNvSpPr/>
          <p:nvPr/>
        </p:nvSpPr>
        <p:spPr>
          <a:xfrm>
            <a:off x="6013553" y="4629171"/>
            <a:ext cx="39435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Honest and proactive advice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20"/>
          <p:cNvSpPr/>
          <p:nvPr/>
        </p:nvSpPr>
        <p:spPr>
          <a:xfrm>
            <a:off x="10585747" y="3810987"/>
            <a:ext cx="3571200" cy="3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Telephone calls and emails returned promptly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20"/>
          <p:cNvSpPr/>
          <p:nvPr/>
        </p:nvSpPr>
        <p:spPr>
          <a:xfrm>
            <a:off x="15035961" y="4735755"/>
            <a:ext cx="33183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Practical solutions that work for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20"/>
          <p:cNvSpPr/>
          <p:nvPr/>
        </p:nvSpPr>
        <p:spPr>
          <a:xfrm>
            <a:off x="19107569" y="3477228"/>
            <a:ext cx="3837000" cy="374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1" name="Google Shape;751;p120"/>
          <p:cNvSpPr/>
          <p:nvPr/>
        </p:nvSpPr>
        <p:spPr>
          <a:xfrm>
            <a:off x="19293134" y="4674872"/>
            <a:ext cx="34659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focus on 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2" name="Google Shape;752;p120"/>
          <p:cNvGrpSpPr/>
          <p:nvPr/>
        </p:nvGrpSpPr>
        <p:grpSpPr>
          <a:xfrm>
            <a:off x="3328743" y="9127065"/>
            <a:ext cx="17869393" cy="1963200"/>
            <a:chOff x="2990915" y="8979214"/>
            <a:chExt cx="17869393" cy="1963200"/>
          </a:xfrm>
        </p:grpSpPr>
        <p:sp>
          <p:nvSpPr>
            <p:cNvPr id="753" name="Google Shape;753;p120"/>
            <p:cNvSpPr/>
            <p:nvPr/>
          </p:nvSpPr>
          <p:spPr>
            <a:xfrm>
              <a:off x="2990915" y="8979214"/>
              <a:ext cx="5356800" cy="1963200"/>
            </a:xfrm>
            <a:prstGeom prst="homePlate">
              <a:avLst>
                <a:gd fmla="val 37980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4" name="Google Shape;754;p120"/>
            <p:cNvSpPr/>
            <p:nvPr/>
          </p:nvSpPr>
          <p:spPr>
            <a:xfrm>
              <a:off x="7888196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5" name="Google Shape;755;p120"/>
            <p:cNvSpPr/>
            <p:nvPr/>
          </p:nvSpPr>
          <p:spPr>
            <a:xfrm>
              <a:off x="13795839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6" name="Google Shape;756;p120"/>
            <p:cNvSpPr/>
            <p:nvPr/>
          </p:nvSpPr>
          <p:spPr>
            <a:xfrm>
              <a:off x="3506759" y="9465262"/>
              <a:ext cx="36369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86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Focus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20"/>
            <p:cNvSpPr/>
            <p:nvPr/>
          </p:nvSpPr>
          <p:spPr>
            <a:xfrm>
              <a:off x="8542303" y="9451705"/>
              <a:ext cx="48978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86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Results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20"/>
            <p:cNvSpPr/>
            <p:nvPr/>
          </p:nvSpPr>
          <p:spPr>
            <a:xfrm>
              <a:off x="13630908" y="9462059"/>
              <a:ext cx="72294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86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Value Added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94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00" name="Google Shape;400;p94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94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94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3" name="Google Shape;403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94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How is your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team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coming along?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21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we expect from you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" name="Google Shape;764;p121"/>
          <p:cNvSpPr txBox="1"/>
          <p:nvPr/>
        </p:nvSpPr>
        <p:spPr>
          <a:xfrm>
            <a:off x="1675965" y="2974327"/>
            <a:ext cx="95328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Input into the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Telephone calls and emails answered promptly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Paperwork completed and returned ASAP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21"/>
          <p:cNvSpPr txBox="1"/>
          <p:nvPr/>
        </p:nvSpPr>
        <p:spPr>
          <a:xfrm>
            <a:off x="13386184" y="2974327"/>
            <a:ext cx="95328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Questions asked if something doesn’t make sense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Honest feedback on our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commitment to working with us going forward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121"/>
          <p:cNvSpPr/>
          <p:nvPr/>
        </p:nvSpPr>
        <p:spPr>
          <a:xfrm>
            <a:off x="0" y="8288594"/>
            <a:ext cx="24377701" cy="5427300"/>
          </a:xfrm>
          <a:prstGeom prst="rect">
            <a:avLst/>
          </a:prstGeom>
          <a:solidFill>
            <a:srgbClr val="393A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7" name="Google Shape;767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p121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769" name="Google Shape;769;p121"/>
          <p:cNvGrpSpPr/>
          <p:nvPr/>
        </p:nvGrpSpPr>
        <p:grpSpPr>
          <a:xfrm>
            <a:off x="3328743" y="9127065"/>
            <a:ext cx="17869393" cy="1963200"/>
            <a:chOff x="2990915" y="8979214"/>
            <a:chExt cx="17869393" cy="1963200"/>
          </a:xfrm>
        </p:grpSpPr>
        <p:sp>
          <p:nvSpPr>
            <p:cNvPr id="770" name="Google Shape;770;p121"/>
            <p:cNvSpPr/>
            <p:nvPr/>
          </p:nvSpPr>
          <p:spPr>
            <a:xfrm>
              <a:off x="2990915" y="8979214"/>
              <a:ext cx="5356800" cy="1963200"/>
            </a:xfrm>
            <a:prstGeom prst="homePlate">
              <a:avLst>
                <a:gd fmla="val 37980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1" name="Google Shape;771;p121"/>
            <p:cNvSpPr/>
            <p:nvPr/>
          </p:nvSpPr>
          <p:spPr>
            <a:xfrm>
              <a:off x="7888196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2" name="Google Shape;772;p121"/>
            <p:cNvSpPr/>
            <p:nvPr/>
          </p:nvSpPr>
          <p:spPr>
            <a:xfrm>
              <a:off x="13795839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3" name="Google Shape;773;p121"/>
            <p:cNvSpPr/>
            <p:nvPr/>
          </p:nvSpPr>
          <p:spPr>
            <a:xfrm>
              <a:off x="3506759" y="9465262"/>
              <a:ext cx="36369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Input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21"/>
            <p:cNvSpPr/>
            <p:nvPr/>
          </p:nvSpPr>
          <p:spPr>
            <a:xfrm>
              <a:off x="8542303" y="9451705"/>
              <a:ext cx="48978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21"/>
            <p:cNvSpPr/>
            <p:nvPr/>
          </p:nvSpPr>
          <p:spPr>
            <a:xfrm>
              <a:off x="13630908" y="9462059"/>
              <a:ext cx="72294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Growth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22"/>
          <p:cNvPicPr preferRelativeResize="0"/>
          <p:nvPr/>
        </p:nvPicPr>
        <p:blipFill rotWithShape="1">
          <a:blip r:embed="rId3">
            <a:alphaModFix/>
          </a:blip>
          <a:srcRect b="0" l="0" r="17965" t="0"/>
          <a:stretch/>
        </p:blipFill>
        <p:spPr>
          <a:xfrm>
            <a:off x="8075117" y="-2964"/>
            <a:ext cx="16258800" cy="137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22"/>
          <p:cNvSpPr/>
          <p:nvPr/>
        </p:nvSpPr>
        <p:spPr>
          <a:xfrm>
            <a:off x="6316943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2" name="Google Shape;782;p122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How do we get paid?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3" name="Google Shape;783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4" name="Google Shape;784;p122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85" name="Google Shape;785;p122"/>
          <p:cNvSpPr txBox="1"/>
          <p:nvPr/>
        </p:nvSpPr>
        <p:spPr>
          <a:xfrm>
            <a:off x="3958892" y="6645145"/>
            <a:ext cx="10749000" cy="30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Strategy Fee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Implementation Fee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Ongoing Review Fee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122"/>
          <p:cNvSpPr txBox="1"/>
          <p:nvPr/>
        </p:nvSpPr>
        <p:spPr>
          <a:xfrm>
            <a:off x="1675965" y="3529719"/>
            <a:ext cx="107490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TWO WAYS: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122"/>
          <p:cNvSpPr/>
          <p:nvPr/>
        </p:nvSpPr>
        <p:spPr>
          <a:xfrm flipH="1">
            <a:off x="1675996" y="4694408"/>
            <a:ext cx="1538400" cy="15000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22"/>
          <p:cNvSpPr/>
          <p:nvPr/>
        </p:nvSpPr>
        <p:spPr>
          <a:xfrm>
            <a:off x="3214396" y="4694408"/>
            <a:ext cx="6578400" cy="1500000"/>
          </a:xfrm>
          <a:prstGeom prst="rect">
            <a:avLst/>
          </a:prstGeom>
          <a:solidFill>
            <a:srgbClr val="393A39">
              <a:alpha val="5764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9" name="Google Shape;789;p122"/>
          <p:cNvSpPr/>
          <p:nvPr/>
        </p:nvSpPr>
        <p:spPr>
          <a:xfrm>
            <a:off x="3958892" y="5072662"/>
            <a:ext cx="107715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By Fees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123"/>
          <p:cNvPicPr preferRelativeResize="0"/>
          <p:nvPr/>
        </p:nvPicPr>
        <p:blipFill rotWithShape="1">
          <a:blip r:embed="rId3">
            <a:alphaModFix/>
          </a:blip>
          <a:srcRect b="0" l="0" r="20476" t="0"/>
          <a:stretch/>
        </p:blipFill>
        <p:spPr>
          <a:xfrm>
            <a:off x="5563133" y="0"/>
            <a:ext cx="188145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23"/>
          <p:cNvSpPr/>
          <p:nvPr/>
        </p:nvSpPr>
        <p:spPr>
          <a:xfrm>
            <a:off x="5168165" y="0"/>
            <a:ext cx="15079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6" name="Google Shape;796;p123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do the fees cover?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7" name="Google Shape;797;p123"/>
          <p:cNvSpPr txBox="1"/>
          <p:nvPr/>
        </p:nvSpPr>
        <p:spPr>
          <a:xfrm>
            <a:off x="1675965" y="2974327"/>
            <a:ext cx="9739200" cy="7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Ownership of the strategy (XYZ’s Intellectual Capital)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Accurate implementation (Professional Responsibility)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XYZ Financial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19125" lvl="0" marL="153352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oto Sans Symbols"/>
              <a:buChar char="✓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Strategic research &amp;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19125" lvl="0" marL="153352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oto Sans Symbols"/>
              <a:buChar char="✓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Investment research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Ongoing advice (refer XYZ Client Service Standard)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9" name="Google Shape;799;p123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124"/>
          <p:cNvPicPr preferRelativeResize="0"/>
          <p:nvPr/>
        </p:nvPicPr>
        <p:blipFill rotWithShape="1">
          <a:blip r:embed="rId3">
            <a:alphaModFix/>
          </a:blip>
          <a:srcRect b="0" l="0" r="17965" t="0"/>
          <a:stretch/>
        </p:blipFill>
        <p:spPr>
          <a:xfrm>
            <a:off x="8075117" y="-2964"/>
            <a:ext cx="16258800" cy="137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24"/>
          <p:cNvSpPr/>
          <p:nvPr/>
        </p:nvSpPr>
        <p:spPr>
          <a:xfrm>
            <a:off x="6316943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6" name="Google Shape;806;p124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How do we get paid?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7" name="Google Shape;807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8" name="Google Shape;808;p12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09" name="Google Shape;809;p124"/>
          <p:cNvSpPr txBox="1"/>
          <p:nvPr/>
        </p:nvSpPr>
        <p:spPr>
          <a:xfrm>
            <a:off x="3958892" y="6645145"/>
            <a:ext cx="7721700" cy="30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Like attracts like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Reduced marketing expense reduces costs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01686" lvl="0" marL="165258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Time saved is used to add client value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124"/>
          <p:cNvSpPr txBox="1"/>
          <p:nvPr/>
        </p:nvSpPr>
        <p:spPr>
          <a:xfrm>
            <a:off x="1675965" y="3529719"/>
            <a:ext cx="107490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TWO WAYS: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24"/>
          <p:cNvSpPr/>
          <p:nvPr/>
        </p:nvSpPr>
        <p:spPr>
          <a:xfrm flipH="1">
            <a:off x="1675996" y="4694408"/>
            <a:ext cx="1538400" cy="15000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124"/>
          <p:cNvSpPr/>
          <p:nvPr/>
        </p:nvSpPr>
        <p:spPr>
          <a:xfrm>
            <a:off x="3214396" y="4694408"/>
            <a:ext cx="6578400" cy="1500000"/>
          </a:xfrm>
          <a:prstGeom prst="rect">
            <a:avLst/>
          </a:prstGeom>
          <a:solidFill>
            <a:srgbClr val="393A39">
              <a:alpha val="5764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3" name="Google Shape;813;p124"/>
          <p:cNvSpPr/>
          <p:nvPr/>
        </p:nvSpPr>
        <p:spPr>
          <a:xfrm>
            <a:off x="3958892" y="5072662"/>
            <a:ext cx="107715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Via referral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469151" y="0"/>
            <a:ext cx="20908499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25"/>
          <p:cNvSpPr/>
          <p:nvPr/>
        </p:nvSpPr>
        <p:spPr>
          <a:xfrm>
            <a:off x="2178425" y="0"/>
            <a:ext cx="128822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0" name="Google Shape;820;p125"/>
          <p:cNvSpPr/>
          <p:nvPr/>
        </p:nvSpPr>
        <p:spPr>
          <a:xfrm flipH="1">
            <a:off x="6884949" y="0"/>
            <a:ext cx="17492701" cy="13716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B0F10">
                  <a:alpha val="42352"/>
                </a:srgbClr>
              </a:gs>
              <a:gs pos="72000">
                <a:srgbClr val="0B0F10">
                  <a:alpha val="60392"/>
                </a:srgbClr>
              </a:gs>
              <a:gs pos="100000">
                <a:srgbClr val="000000">
                  <a:alpha val="57254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1" name="Google Shape;821;p125"/>
          <p:cNvSpPr/>
          <p:nvPr/>
        </p:nvSpPr>
        <p:spPr>
          <a:xfrm flipH="1">
            <a:off x="0" y="2654710"/>
            <a:ext cx="6553200" cy="15459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2" name="Google Shape;822;p125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do you get?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3" name="Google Shape;823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4" name="Google Shape;824;p125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25" name="Google Shape;825;p125"/>
          <p:cNvSpPr txBox="1"/>
          <p:nvPr/>
        </p:nvSpPr>
        <p:spPr>
          <a:xfrm>
            <a:off x="1675965" y="4526473"/>
            <a:ext cx="9915300" cy="5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 bespoke strategy designed to achieve your financial 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 range of top quality tools with which to take action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Peace of mind that comes from knowing where you are today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 partnership with a quality firm working on your behalf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125"/>
          <p:cNvSpPr txBox="1"/>
          <p:nvPr/>
        </p:nvSpPr>
        <p:spPr>
          <a:xfrm>
            <a:off x="1675965" y="2921849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results: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125"/>
          <p:cNvSpPr txBox="1"/>
          <p:nvPr/>
        </p:nvSpPr>
        <p:spPr>
          <a:xfrm>
            <a:off x="14576839" y="5593977"/>
            <a:ext cx="7799400" cy="3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“Access to cutting edge strategies that truly deliver”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2" name="Google Shape;832;p126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833" name="Google Shape;833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126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5" name="Google Shape;835;p126"/>
          <p:cNvSpPr txBox="1"/>
          <p:nvPr/>
        </p:nvSpPr>
        <p:spPr>
          <a:xfrm>
            <a:off x="4835759" y="5801748"/>
            <a:ext cx="14554801" cy="15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0" i="1" lang="en-US" sz="115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Any </a:t>
            </a: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questions?</a:t>
            </a:r>
            <a:endParaRPr b="1" i="1" sz="115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127"/>
          <p:cNvPicPr preferRelativeResize="0"/>
          <p:nvPr/>
        </p:nvPicPr>
        <p:blipFill rotWithShape="1">
          <a:blip r:embed="rId3">
            <a:alphaModFix/>
          </a:blip>
          <a:srcRect b="0" l="0" r="7765" t="0"/>
          <a:stretch/>
        </p:blipFill>
        <p:spPr>
          <a:xfrm>
            <a:off x="1887818" y="0"/>
            <a:ext cx="224898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127"/>
          <p:cNvSpPr/>
          <p:nvPr/>
        </p:nvSpPr>
        <p:spPr>
          <a:xfrm>
            <a:off x="865843" y="0"/>
            <a:ext cx="1605060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2" name="Google Shape;842;p127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next step is up to you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3" name="Google Shape;843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4" name="Google Shape;844;p127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45" name="Google Shape;845;p127"/>
          <p:cNvSpPr txBox="1"/>
          <p:nvPr/>
        </p:nvSpPr>
        <p:spPr>
          <a:xfrm>
            <a:off x="1675965" y="3235556"/>
            <a:ext cx="8500500" cy="5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1	:	First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Step 2	:	Discovery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3	:	Plan Presentation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4	:	Checkpoint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5	:	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6	: 	Ongoing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128"/>
          <p:cNvPicPr preferRelativeResize="0"/>
          <p:nvPr/>
        </p:nvPicPr>
        <p:blipFill rotWithShape="1">
          <a:blip r:embed="rId3">
            <a:alphaModFix/>
          </a:blip>
          <a:srcRect b="0" l="0" r="11415" t="0"/>
          <a:stretch/>
        </p:blipFill>
        <p:spPr>
          <a:xfrm>
            <a:off x="1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128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53" name="Google Shape;853;p128"/>
          <p:cNvSpPr/>
          <p:nvPr/>
        </p:nvSpPr>
        <p:spPr>
          <a:xfrm flipH="1">
            <a:off x="3784816" y="5450164"/>
            <a:ext cx="1828177" cy="182817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28"/>
          <p:cNvSpPr/>
          <p:nvPr/>
        </p:nvSpPr>
        <p:spPr>
          <a:xfrm>
            <a:off x="5612994" y="5450164"/>
            <a:ext cx="12648112" cy="1828177"/>
          </a:xfrm>
          <a:prstGeom prst="rect">
            <a:avLst/>
          </a:prstGeom>
          <a:solidFill>
            <a:srgbClr val="E3E3E1">
              <a:alpha val="4117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5" name="Google Shape;855;p128"/>
          <p:cNvSpPr txBox="1"/>
          <p:nvPr/>
        </p:nvSpPr>
        <p:spPr>
          <a:xfrm>
            <a:off x="5920346" y="5727157"/>
            <a:ext cx="11777717" cy="1274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Discovery/</a:t>
            </a: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Fact Find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29"/>
          <p:cNvSpPr txBox="1"/>
          <p:nvPr/>
        </p:nvSpPr>
        <p:spPr>
          <a:xfrm>
            <a:off x="1675965" y="1434003"/>
            <a:ext cx="17544900" cy="978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2" name="Google Shape;862;p12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63" name="Google Shape;863;p129"/>
          <p:cNvSpPr/>
          <p:nvPr/>
        </p:nvSpPr>
        <p:spPr>
          <a:xfrm rot="5400000">
            <a:off x="9959318" y="2597201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64" name="Google Shape;864;p129"/>
          <p:cNvGrpSpPr/>
          <p:nvPr/>
        </p:nvGrpSpPr>
        <p:grpSpPr>
          <a:xfrm>
            <a:off x="5378078" y="3043371"/>
            <a:ext cx="3577386" cy="1154386"/>
            <a:chOff x="0" y="0"/>
            <a:chExt cx="3788400" cy="1197000"/>
          </a:xfrm>
        </p:grpSpPr>
        <p:sp>
          <p:nvSpPr>
            <p:cNvPr id="865" name="Google Shape;865;p129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6" name="Google Shape;866;p129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7" name="Google Shape;867;p129"/>
          <p:cNvGrpSpPr/>
          <p:nvPr/>
        </p:nvGrpSpPr>
        <p:grpSpPr>
          <a:xfrm>
            <a:off x="9262672" y="4210286"/>
            <a:ext cx="3764357" cy="1154386"/>
            <a:chOff x="0" y="0"/>
            <a:chExt cx="3986400" cy="1197000"/>
          </a:xfrm>
        </p:grpSpPr>
        <p:sp>
          <p:nvSpPr>
            <p:cNvPr id="868" name="Google Shape;868;p129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9" name="Google Shape;869;p129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0" name="Google Shape;870;p129"/>
          <p:cNvGrpSpPr/>
          <p:nvPr/>
        </p:nvGrpSpPr>
        <p:grpSpPr>
          <a:xfrm>
            <a:off x="7797637" y="4461742"/>
            <a:ext cx="1241996" cy="1394811"/>
            <a:chOff x="0" y="0"/>
            <a:chExt cx="1315256" cy="1446300"/>
          </a:xfrm>
        </p:grpSpPr>
        <p:sp>
          <p:nvSpPr>
            <p:cNvPr id="871" name="Google Shape;871;p129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2" name="Google Shape;872;p129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3" name="Google Shape;873;p129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74" name="Google Shape;874;p129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5" name="Google Shape;875;p129"/>
          <p:cNvGrpSpPr/>
          <p:nvPr/>
        </p:nvGrpSpPr>
        <p:grpSpPr>
          <a:xfrm>
            <a:off x="9262672" y="5499716"/>
            <a:ext cx="3764357" cy="1154386"/>
            <a:chOff x="0" y="0"/>
            <a:chExt cx="3986400" cy="1197000"/>
          </a:xfrm>
        </p:grpSpPr>
        <p:sp>
          <p:nvSpPr>
            <p:cNvPr id="876" name="Google Shape;876;p129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7" name="Google Shape;877;p129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8" name="Google Shape;878;p129"/>
          <p:cNvGrpSpPr/>
          <p:nvPr/>
        </p:nvGrpSpPr>
        <p:grpSpPr>
          <a:xfrm>
            <a:off x="9262672" y="6789148"/>
            <a:ext cx="3764357" cy="1154386"/>
            <a:chOff x="0" y="0"/>
            <a:chExt cx="3986400" cy="1197000"/>
          </a:xfrm>
        </p:grpSpPr>
        <p:sp>
          <p:nvSpPr>
            <p:cNvPr id="879" name="Google Shape;879;p129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0" name="Google Shape;880;p129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1" name="Google Shape;881;p129"/>
          <p:cNvGrpSpPr/>
          <p:nvPr/>
        </p:nvGrpSpPr>
        <p:grpSpPr>
          <a:xfrm>
            <a:off x="9262672" y="8040946"/>
            <a:ext cx="3764357" cy="1229610"/>
            <a:chOff x="0" y="0"/>
            <a:chExt cx="3986400" cy="1275000"/>
          </a:xfrm>
        </p:grpSpPr>
        <p:sp>
          <p:nvSpPr>
            <p:cNvPr id="882" name="Google Shape;882;p129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3" name="Google Shape;883;p129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4" name="Google Shape;884;p129"/>
          <p:cNvGrpSpPr/>
          <p:nvPr/>
        </p:nvGrpSpPr>
        <p:grpSpPr>
          <a:xfrm>
            <a:off x="9262672" y="9368008"/>
            <a:ext cx="3764357" cy="1154386"/>
            <a:chOff x="0" y="0"/>
            <a:chExt cx="3986400" cy="1197000"/>
          </a:xfrm>
        </p:grpSpPr>
        <p:sp>
          <p:nvSpPr>
            <p:cNvPr id="885" name="Google Shape;885;p129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6" name="Google Shape;886;p129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7" name="Google Shape;887;p129"/>
          <p:cNvGrpSpPr/>
          <p:nvPr/>
        </p:nvGrpSpPr>
        <p:grpSpPr>
          <a:xfrm>
            <a:off x="9262672" y="10657438"/>
            <a:ext cx="3764357" cy="1154386"/>
            <a:chOff x="0" y="0"/>
            <a:chExt cx="3986400" cy="1197000"/>
          </a:xfrm>
        </p:grpSpPr>
        <p:sp>
          <p:nvSpPr>
            <p:cNvPr id="888" name="Google Shape;888;p129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9" name="Google Shape;889;p129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0" name="Google Shape;890;p129"/>
          <p:cNvGrpSpPr/>
          <p:nvPr/>
        </p:nvGrpSpPr>
        <p:grpSpPr>
          <a:xfrm>
            <a:off x="7797637" y="5880115"/>
            <a:ext cx="1241996" cy="1394811"/>
            <a:chOff x="0" y="0"/>
            <a:chExt cx="1315256" cy="1446300"/>
          </a:xfrm>
        </p:grpSpPr>
        <p:sp>
          <p:nvSpPr>
            <p:cNvPr id="891" name="Google Shape;891;p129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92" name="Google Shape;892;p129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93" name="Google Shape;893;p129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94" name="Google Shape;894;p129"/>
          <p:cNvGrpSpPr/>
          <p:nvPr/>
        </p:nvGrpSpPr>
        <p:grpSpPr>
          <a:xfrm>
            <a:off x="7797637" y="7298489"/>
            <a:ext cx="1241996" cy="1394811"/>
            <a:chOff x="0" y="0"/>
            <a:chExt cx="1315256" cy="1446300"/>
          </a:xfrm>
        </p:grpSpPr>
        <p:sp>
          <p:nvSpPr>
            <p:cNvPr id="895" name="Google Shape;895;p129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96" name="Google Shape;896;p129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97" name="Google Shape;897;p129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98" name="Google Shape;898;p129"/>
          <p:cNvGrpSpPr/>
          <p:nvPr/>
        </p:nvGrpSpPr>
        <p:grpSpPr>
          <a:xfrm>
            <a:off x="7797637" y="8716860"/>
            <a:ext cx="1241996" cy="1394811"/>
            <a:chOff x="0" y="0"/>
            <a:chExt cx="1315256" cy="1446300"/>
          </a:xfrm>
        </p:grpSpPr>
        <p:sp>
          <p:nvSpPr>
            <p:cNvPr id="899" name="Google Shape;899;p129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00" name="Google Shape;900;p129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01" name="Google Shape;901;p129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902" name="Google Shape;902;p129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129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4" name="Google Shape;904;p129"/>
          <p:cNvGrpSpPr/>
          <p:nvPr/>
        </p:nvGrpSpPr>
        <p:grpSpPr>
          <a:xfrm>
            <a:off x="7797637" y="10135234"/>
            <a:ext cx="1241943" cy="1394811"/>
            <a:chOff x="0" y="0"/>
            <a:chExt cx="1315200" cy="1446300"/>
          </a:xfrm>
        </p:grpSpPr>
        <p:sp>
          <p:nvSpPr>
            <p:cNvPr id="905" name="Google Shape;905;p129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06" name="Google Shape;906;p129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907" name="Google Shape;907;p129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29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129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60536" y="2849477"/>
            <a:ext cx="10237984" cy="8017046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30"/>
          <p:cNvSpPr/>
          <p:nvPr/>
        </p:nvSpPr>
        <p:spPr>
          <a:xfrm>
            <a:off x="865843" y="0"/>
            <a:ext cx="16050558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6" name="Google Shape;916;p130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Discovery/Fact Find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17" name="Google Shape;917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8" name="Google Shape;918;p130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19" name="Google Shape;919;p130"/>
          <p:cNvSpPr txBox="1"/>
          <p:nvPr/>
        </p:nvSpPr>
        <p:spPr>
          <a:xfrm>
            <a:off x="1675965" y="3235556"/>
            <a:ext cx="11922048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Do it as a separate step - why?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Delegate the process to a team member if you can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This one might need to be flexible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6" lvl="0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(depends on client and circumstances)</a:t>
            </a:r>
            <a:endParaRPr b="0" i="1" sz="48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This is the most annoying step of the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How can you make it painless?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95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10" name="Google Shape;410;p95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95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95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3" name="Google Shape;413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95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What decisions have you made about your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investment proposition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 </a:t>
            </a:r>
            <a:endParaRPr b="1" i="1" sz="88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1" sz="88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What action are you taking as a result?</a:t>
            </a:r>
            <a:endParaRPr b="1" i="1" sz="88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02227" y="0"/>
            <a:ext cx="1437542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131"/>
          <p:cNvSpPr/>
          <p:nvPr/>
        </p:nvSpPr>
        <p:spPr>
          <a:xfrm>
            <a:off x="7408844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6" name="Google Shape;926;p131"/>
          <p:cNvSpPr/>
          <p:nvPr/>
        </p:nvSpPr>
        <p:spPr>
          <a:xfrm>
            <a:off x="8023123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7" name="Google Shape;927;p131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Discovery/Fact Find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8" name="Google Shape;928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9" name="Google Shape;929;p131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30" name="Google Shape;930;p131"/>
          <p:cNvSpPr txBox="1"/>
          <p:nvPr/>
        </p:nvSpPr>
        <p:spPr>
          <a:xfrm>
            <a:off x="1675965" y="5416242"/>
            <a:ext cx="11922048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 ‘detail’ person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 ‘good’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 ‘slapdash’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 ‘time poor’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131"/>
          <p:cNvSpPr/>
          <p:nvPr/>
        </p:nvSpPr>
        <p:spPr>
          <a:xfrm flipH="1">
            <a:off x="0" y="3045834"/>
            <a:ext cx="13258800" cy="190010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2" name="Google Shape;932;p131"/>
          <p:cNvSpPr txBox="1"/>
          <p:nvPr/>
        </p:nvSpPr>
        <p:spPr>
          <a:xfrm>
            <a:off x="1675965" y="3490125"/>
            <a:ext cx="11154210" cy="1011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expenditure questionnaire - four types of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Google Shape;938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125" y="682925"/>
            <a:ext cx="20148550" cy="92187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9" name="Google Shape;939;p132"/>
          <p:cNvGrpSpPr/>
          <p:nvPr/>
        </p:nvGrpSpPr>
        <p:grpSpPr>
          <a:xfrm>
            <a:off x="5771700" y="10399134"/>
            <a:ext cx="12725400" cy="1449966"/>
            <a:chOff x="6096000" y="10246734"/>
            <a:chExt cx="13258800" cy="1900108"/>
          </a:xfrm>
        </p:grpSpPr>
        <p:sp>
          <p:nvSpPr>
            <p:cNvPr id="940" name="Google Shape;940;p132"/>
            <p:cNvSpPr/>
            <p:nvPr/>
          </p:nvSpPr>
          <p:spPr>
            <a:xfrm flipH="1">
              <a:off x="6096000" y="10246734"/>
              <a:ext cx="132588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1" name="Google Shape;941;p132"/>
            <p:cNvSpPr txBox="1"/>
            <p:nvPr/>
          </p:nvSpPr>
          <p:spPr>
            <a:xfrm>
              <a:off x="7148295" y="10691025"/>
              <a:ext cx="11154210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https://advicefront.com/features</a:t>
              </a: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133"/>
          <p:cNvPicPr preferRelativeResize="0"/>
          <p:nvPr/>
        </p:nvPicPr>
        <p:blipFill rotWithShape="1">
          <a:blip r:embed="rId3">
            <a:alphaModFix/>
          </a:blip>
          <a:srcRect b="0" l="0" r="20215" t="0"/>
          <a:stretch/>
        </p:blipFill>
        <p:spPr>
          <a:xfrm flipH="1">
            <a:off x="7962900" y="0"/>
            <a:ext cx="164147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33"/>
          <p:cNvSpPr/>
          <p:nvPr/>
        </p:nvSpPr>
        <p:spPr>
          <a:xfrm>
            <a:off x="8023123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8" name="Google Shape;948;p133"/>
          <p:cNvSpPr/>
          <p:nvPr/>
        </p:nvSpPr>
        <p:spPr>
          <a:xfrm>
            <a:off x="7567932" y="0"/>
            <a:ext cx="1541610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49" name="Google Shape;949;p133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50" name="Google Shape;950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33"/>
          <p:cNvSpPr txBox="1"/>
          <p:nvPr/>
        </p:nvSpPr>
        <p:spPr>
          <a:xfrm>
            <a:off x="2890645" y="4074976"/>
            <a:ext cx="11415290" cy="217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This is the place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133"/>
          <p:cNvSpPr txBox="1"/>
          <p:nvPr/>
        </p:nvSpPr>
        <p:spPr>
          <a:xfrm>
            <a:off x="2890644" y="6398034"/>
            <a:ext cx="129589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to get the risk profile questionnaire completed... </a:t>
            </a:r>
            <a:endParaRPr/>
          </a:p>
        </p:txBody>
      </p:sp>
      <p:sp>
        <p:nvSpPr>
          <p:cNvPr id="953" name="Google Shape;953;p133"/>
          <p:cNvSpPr/>
          <p:nvPr/>
        </p:nvSpPr>
        <p:spPr>
          <a:xfrm>
            <a:off x="2890644" y="8667514"/>
            <a:ext cx="7212231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(with all the other data)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Google Shape;958;p134"/>
          <p:cNvPicPr preferRelativeResize="0"/>
          <p:nvPr/>
        </p:nvPicPr>
        <p:blipFill rotWithShape="1">
          <a:blip r:embed="rId3">
            <a:alphaModFix/>
          </a:blip>
          <a:srcRect b="0" l="0" r="21444" t="0"/>
          <a:stretch/>
        </p:blipFill>
        <p:spPr>
          <a:xfrm>
            <a:off x="5562727" y="0"/>
            <a:ext cx="1881492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34"/>
          <p:cNvSpPr/>
          <p:nvPr/>
        </p:nvSpPr>
        <p:spPr>
          <a:xfrm>
            <a:off x="5167759" y="0"/>
            <a:ext cx="1781627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0" name="Google Shape;960;p134"/>
          <p:cNvSpPr/>
          <p:nvPr/>
        </p:nvSpPr>
        <p:spPr>
          <a:xfrm>
            <a:off x="4966969" y="0"/>
            <a:ext cx="1618946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61" name="Google Shape;961;p134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62" name="Google Shape;962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34"/>
          <p:cNvSpPr txBox="1"/>
          <p:nvPr/>
        </p:nvSpPr>
        <p:spPr>
          <a:xfrm>
            <a:off x="2890645" y="4798876"/>
            <a:ext cx="12958953" cy="217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...and to talk about the implications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134"/>
          <p:cNvSpPr txBox="1"/>
          <p:nvPr/>
        </p:nvSpPr>
        <p:spPr>
          <a:xfrm>
            <a:off x="2890644" y="7121934"/>
            <a:ext cx="129589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of their risk profile choices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3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4" l="0" r="0" t="7813"/>
          <a:stretch/>
        </p:blipFill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135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71" name="Google Shape;971;p13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72" name="Google Shape;972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3" name="Google Shape;973;p135"/>
          <p:cNvGrpSpPr/>
          <p:nvPr/>
        </p:nvGrpSpPr>
        <p:grpSpPr>
          <a:xfrm>
            <a:off x="5922584" y="5322867"/>
            <a:ext cx="12532499" cy="3070200"/>
            <a:chOff x="5759424" y="4856260"/>
            <a:chExt cx="12532499" cy="3070200"/>
          </a:xfrm>
        </p:grpSpPr>
        <p:sp>
          <p:nvSpPr>
            <p:cNvPr id="974" name="Google Shape;974;p135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5" name="Google Shape;975;p135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72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When should you cover off your investment philosophy?</a:t>
              </a:r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136"/>
          <p:cNvPicPr preferRelativeResize="0"/>
          <p:nvPr/>
        </p:nvPicPr>
        <p:blipFill rotWithShape="1">
          <a:blip r:embed="rId3">
            <a:alphaModFix/>
          </a:blip>
          <a:srcRect b="0" l="11450" r="8724" t="0"/>
          <a:stretch/>
        </p:blipFill>
        <p:spPr>
          <a:xfrm>
            <a:off x="7962899" y="12563"/>
            <a:ext cx="16414752" cy="13703437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136"/>
          <p:cNvSpPr/>
          <p:nvPr/>
        </p:nvSpPr>
        <p:spPr>
          <a:xfrm>
            <a:off x="8023123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2" name="Google Shape;982;p136"/>
          <p:cNvSpPr/>
          <p:nvPr/>
        </p:nvSpPr>
        <p:spPr>
          <a:xfrm>
            <a:off x="7567932" y="0"/>
            <a:ext cx="1127759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83" name="Google Shape;983;p136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84" name="Google Shape;984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136"/>
          <p:cNvSpPr txBox="1"/>
          <p:nvPr/>
        </p:nvSpPr>
        <p:spPr>
          <a:xfrm>
            <a:off x="2890645" y="4074976"/>
            <a:ext cx="11415290" cy="217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Here would be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a good place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36"/>
          <p:cNvSpPr txBox="1"/>
          <p:nvPr/>
        </p:nvSpPr>
        <p:spPr>
          <a:xfrm>
            <a:off x="2890644" y="6398034"/>
            <a:ext cx="129589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at the Discovery Meeting</a:t>
            </a:r>
            <a:endParaRPr/>
          </a:p>
        </p:txBody>
      </p:sp>
      <p:sp>
        <p:nvSpPr>
          <p:cNvPr id="987" name="Google Shape;987;p136"/>
          <p:cNvSpPr/>
          <p:nvPr/>
        </p:nvSpPr>
        <p:spPr>
          <a:xfrm>
            <a:off x="2890644" y="7547988"/>
            <a:ext cx="8741496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(but there are other options)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137"/>
          <p:cNvPicPr preferRelativeResize="0"/>
          <p:nvPr/>
        </p:nvPicPr>
        <p:blipFill rotWithShape="1">
          <a:blip r:embed="rId3">
            <a:alphaModFix/>
          </a:blip>
          <a:srcRect b="0" l="0" r="26847" t="0"/>
          <a:stretch/>
        </p:blipFill>
        <p:spPr>
          <a:xfrm>
            <a:off x="3897039" y="47584"/>
            <a:ext cx="20480612" cy="13668414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37"/>
          <p:cNvSpPr/>
          <p:nvPr/>
        </p:nvSpPr>
        <p:spPr>
          <a:xfrm>
            <a:off x="3038168" y="0"/>
            <a:ext cx="1994586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4" name="Google Shape;994;p137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Investment Philosophy</a:t>
            </a:r>
            <a:endParaRPr/>
          </a:p>
        </p:txBody>
      </p:sp>
      <p:pic>
        <p:nvPicPr>
          <p:cNvPr id="995" name="Google Shape;995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6" name="Google Shape;996;p137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97" name="Google Shape;997;p137"/>
          <p:cNvSpPr txBox="1"/>
          <p:nvPr/>
        </p:nvSpPr>
        <p:spPr>
          <a:xfrm>
            <a:off x="1675964" y="4985307"/>
            <a:ext cx="11892552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First meeting with a new client 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Discovery meeting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Plan Presentation meeting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Checkpoint meeting (or call)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Implementation meeting</a:t>
            </a:r>
            <a:endParaRPr/>
          </a:p>
        </p:txBody>
      </p:sp>
      <p:grpSp>
        <p:nvGrpSpPr>
          <p:cNvPr id="998" name="Google Shape;998;p137"/>
          <p:cNvGrpSpPr/>
          <p:nvPr/>
        </p:nvGrpSpPr>
        <p:grpSpPr>
          <a:xfrm>
            <a:off x="0" y="3045834"/>
            <a:ext cx="15697200" cy="1571920"/>
            <a:chOff x="0" y="3045834"/>
            <a:chExt cx="15697200" cy="1900108"/>
          </a:xfrm>
        </p:grpSpPr>
        <p:sp>
          <p:nvSpPr>
            <p:cNvPr id="999" name="Google Shape;999;p137"/>
            <p:cNvSpPr/>
            <p:nvPr/>
          </p:nvSpPr>
          <p:spPr>
            <a:xfrm flipH="1">
              <a:off x="0" y="3045834"/>
              <a:ext cx="150876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0" name="Google Shape;1000;p137"/>
            <p:cNvSpPr txBox="1"/>
            <p:nvPr/>
          </p:nvSpPr>
          <p:spPr>
            <a:xfrm>
              <a:off x="1675964" y="3490125"/>
              <a:ext cx="14021235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Could be covered off in any of these places:</a:t>
              </a:r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1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4" l="0" r="0" t="7813"/>
          <a:stretch/>
        </p:blipFill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38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07" name="Google Shape;1007;p13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008" name="Google Shape;1008;p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9" name="Google Shape;1009;p138"/>
          <p:cNvGrpSpPr/>
          <p:nvPr/>
        </p:nvGrpSpPr>
        <p:grpSpPr>
          <a:xfrm>
            <a:off x="4231365" y="4509169"/>
            <a:ext cx="15908571" cy="3897267"/>
            <a:chOff x="5759424" y="4856260"/>
            <a:chExt cx="12532499" cy="3070200"/>
          </a:xfrm>
        </p:grpSpPr>
        <p:sp>
          <p:nvSpPr>
            <p:cNvPr id="1010" name="Google Shape;1010;p138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1" name="Google Shape;1011;p138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Your Investment Philosophy needs to be packaged in Powerpoint</a:t>
              </a:r>
              <a:endParaRPr b="1" i="1" sz="80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012" name="Google Shape;1012;p138"/>
          <p:cNvSpPr/>
          <p:nvPr/>
        </p:nvSpPr>
        <p:spPr>
          <a:xfrm>
            <a:off x="7631317" y="8513665"/>
            <a:ext cx="910858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(for use as and when required)</a:t>
            </a:r>
            <a:endParaRPr b="0" i="0" sz="105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1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4" l="0" r="0" t="7813"/>
          <a:stretch/>
        </p:blipFill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39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19" name="Google Shape;1019;p13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020" name="Google Shape;1020;p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1" name="Google Shape;1021;p139"/>
          <p:cNvGrpSpPr/>
          <p:nvPr/>
        </p:nvGrpSpPr>
        <p:grpSpPr>
          <a:xfrm>
            <a:off x="4231365" y="4509169"/>
            <a:ext cx="15908571" cy="3897267"/>
            <a:chOff x="5759424" y="4856260"/>
            <a:chExt cx="12532499" cy="3070200"/>
          </a:xfrm>
        </p:grpSpPr>
        <p:sp>
          <p:nvSpPr>
            <p:cNvPr id="1022" name="Google Shape;1022;p139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23" name="Google Shape;1023;p139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XYZ Financial Planning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Investment Philosophy </a:t>
              </a:r>
              <a:endParaRPr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40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1. The importance of process</a:t>
            </a:r>
            <a:endParaRPr/>
          </a:p>
        </p:txBody>
      </p:sp>
      <p:sp>
        <p:nvSpPr>
          <p:cNvPr id="1029" name="Google Shape;1029;p140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-787400" lvl="0" marL="78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</a:pPr>
            <a:r>
              <a:rPr b="0" i="0" lang="en-US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does process give you?</a:t>
            </a:r>
            <a:endParaRPr/>
          </a:p>
        </p:txBody>
      </p:sp>
      <p:graphicFrame>
        <p:nvGraphicFramePr>
          <p:cNvPr id="1030" name="Google Shape;1030;p140"/>
          <p:cNvGraphicFramePr/>
          <p:nvPr/>
        </p:nvGraphicFramePr>
        <p:xfrm>
          <a:off x="5287777" y="4385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{A808DFD2-9509-4D89-A0AF-06EE90E26115}</a:tableStyleId>
              </a:tblPr>
              <a:tblGrid>
                <a:gridCol w="4548900"/>
                <a:gridCol w="4436450"/>
                <a:gridCol w="4436450"/>
              </a:tblGrid>
              <a:tr h="75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 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F90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Good outcome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14F1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Bad outcome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14F11"/>
                    </a:solidFill>
                  </a:tcPr>
                </a:tc>
              </a:tr>
              <a:tr h="75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Good process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14F1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/>
                        <a:t>Deserved success</a:t>
                      </a:r>
                      <a:endParaRPr sz="2800" u="none" cap="none" strike="noStrike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/>
                        <a:t>Bad break</a:t>
                      </a:r>
                      <a:endParaRPr sz="2800" u="none" cap="none" strike="noStrike"/>
                    </a:p>
                  </a:txBody>
                  <a:tcPr marT="0" marB="0" marR="0" marL="0"/>
                </a:tc>
              </a:tr>
              <a:tr h="75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Bad process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14F1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/>
                        <a:t>Dumb luck</a:t>
                      </a:r>
                      <a:endParaRPr sz="2800" u="none" cap="none" strike="noStrike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/>
                        <a:t>Poetic justice</a:t>
                      </a:r>
                      <a:endParaRPr sz="2800" u="none" cap="none" strike="noStrike"/>
                    </a:p>
                  </a:txBody>
                  <a:tcPr marT="0" marB="0" marR="0" marL="0"/>
                </a:tc>
              </a:tr>
            </a:tbl>
          </a:graphicData>
        </a:graphic>
      </p:graphicFrame>
      <p:grpSp>
        <p:nvGrpSpPr>
          <p:cNvPr id="1031" name="Google Shape;1031;p140"/>
          <p:cNvGrpSpPr/>
          <p:nvPr/>
        </p:nvGrpSpPr>
        <p:grpSpPr>
          <a:xfrm>
            <a:off x="5287777" y="8139444"/>
            <a:ext cx="4595731" cy="2112000"/>
            <a:chOff x="0" y="0"/>
            <a:chExt cx="1867500" cy="1056000"/>
          </a:xfrm>
        </p:grpSpPr>
        <p:sp>
          <p:nvSpPr>
            <p:cNvPr id="1032" name="Google Shape;1032;p140"/>
            <p:cNvSpPr/>
            <p:nvPr/>
          </p:nvSpPr>
          <p:spPr>
            <a:xfrm>
              <a:off x="0" y="0"/>
              <a:ext cx="1867500" cy="1056000"/>
            </a:xfrm>
            <a:prstGeom prst="roundRect">
              <a:avLst>
                <a:gd fmla="val 16667" name="adj"/>
              </a:avLst>
            </a:prstGeom>
            <a:solidFill>
              <a:srgbClr val="FF9006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3700"/>
                <a:buFont typeface="Calibri"/>
                <a:buNone/>
              </a:pPr>
              <a:r>
                <a:t/>
              </a:r>
              <a:endParaRPr b="0" i="0" sz="37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40"/>
            <p:cNvSpPr/>
            <p:nvPr/>
          </p:nvSpPr>
          <p:spPr>
            <a:xfrm>
              <a:off x="51552" y="361664"/>
              <a:ext cx="17643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3700"/>
                <a:buFont typeface="Calibri"/>
                <a:buNone/>
              </a:pPr>
              <a:r>
                <a:rPr b="0" i="0" lang="en-US" sz="3700" u="none" cap="none" strike="noStrike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rPr>
                <a:t>Confidence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140"/>
          <p:cNvGrpSpPr/>
          <p:nvPr/>
        </p:nvGrpSpPr>
        <p:grpSpPr>
          <a:xfrm>
            <a:off x="10020688" y="8139444"/>
            <a:ext cx="4383847" cy="2112000"/>
            <a:chOff x="0" y="0"/>
            <a:chExt cx="1781400" cy="1056000"/>
          </a:xfrm>
        </p:grpSpPr>
        <p:sp>
          <p:nvSpPr>
            <p:cNvPr id="1035" name="Google Shape;1035;p140"/>
            <p:cNvSpPr/>
            <p:nvPr/>
          </p:nvSpPr>
          <p:spPr>
            <a:xfrm>
              <a:off x="0" y="0"/>
              <a:ext cx="1781400" cy="1056000"/>
            </a:xfrm>
            <a:prstGeom prst="roundRect">
              <a:avLst>
                <a:gd fmla="val 16667" name="adj"/>
              </a:avLst>
            </a:prstGeom>
            <a:solidFill>
              <a:srgbClr val="504434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Calibri"/>
                <a:buNone/>
              </a:pPr>
              <a:r>
                <a:t/>
              </a:r>
              <a:endParaRPr b="0" i="0" sz="3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40"/>
            <p:cNvSpPr/>
            <p:nvPr/>
          </p:nvSpPr>
          <p:spPr>
            <a:xfrm>
              <a:off x="51553" y="361664"/>
              <a:ext cx="16785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Calibri"/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Comfort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7" name="Google Shape;1037;p140"/>
          <p:cNvGrpSpPr/>
          <p:nvPr/>
        </p:nvGrpSpPr>
        <p:grpSpPr>
          <a:xfrm>
            <a:off x="14542075" y="8139444"/>
            <a:ext cx="4167534" cy="2112000"/>
            <a:chOff x="0" y="0"/>
            <a:chExt cx="1693500" cy="1056000"/>
          </a:xfrm>
        </p:grpSpPr>
        <p:sp>
          <p:nvSpPr>
            <p:cNvPr id="1038" name="Google Shape;1038;p140"/>
            <p:cNvSpPr/>
            <p:nvPr/>
          </p:nvSpPr>
          <p:spPr>
            <a:xfrm>
              <a:off x="0" y="0"/>
              <a:ext cx="1693500" cy="105600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Calibri"/>
                <a:buNone/>
              </a:pPr>
              <a:r>
                <a:t/>
              </a:r>
              <a:endParaRPr b="0" i="0" sz="3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140"/>
            <p:cNvSpPr/>
            <p:nvPr/>
          </p:nvSpPr>
          <p:spPr>
            <a:xfrm>
              <a:off x="51553" y="361664"/>
              <a:ext cx="15903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Calibri"/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Conviction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0" name="Google Shape;1040;p140"/>
          <p:cNvSpPr/>
          <p:nvPr/>
        </p:nvSpPr>
        <p:spPr>
          <a:xfrm>
            <a:off x="5287777" y="6639714"/>
            <a:ext cx="121887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None/>
            </a:pPr>
            <a:r>
              <a:rPr b="0" i="1" lang="en-US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 J. E. Russo, P. J. H. Schoemaker, (2002), Winning Decisions, New York: NY Doubleday.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40"/>
          <p:cNvSpPr txBox="1"/>
          <p:nvPr>
            <p:ph idx="12" type="sldNum"/>
          </p:nvPr>
        </p:nvSpPr>
        <p:spPr>
          <a:xfrm>
            <a:off x="1218883" y="12808586"/>
            <a:ext cx="4650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96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20" name="Google Shape;420;p96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96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96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3" name="Google Shape;423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6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How is initial contact with new prospective clients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changing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41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lang="en-US"/>
              <a:t>2</a:t>
            </a: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. Don’t try and be a fund manager – be a risk manager</a:t>
            </a:r>
            <a:endParaRPr/>
          </a:p>
        </p:txBody>
      </p:sp>
      <p:sp>
        <p:nvSpPr>
          <p:cNvPr id="1047" name="Google Shape;1047;p141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-787400" lvl="0" marL="78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</a:pPr>
            <a:r>
              <a:rPr b="0" i="0" lang="en-US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Quick exercise</a:t>
            </a:r>
            <a:endParaRPr/>
          </a:p>
        </p:txBody>
      </p:sp>
      <p:sp>
        <p:nvSpPr>
          <p:cNvPr id="1048" name="Google Shape;1048;p141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grpSp>
        <p:nvGrpSpPr>
          <p:cNvPr id="1049" name="Google Shape;1049;p141"/>
          <p:cNvGrpSpPr/>
          <p:nvPr/>
        </p:nvGrpSpPr>
        <p:grpSpPr>
          <a:xfrm>
            <a:off x="9743451" y="6444096"/>
            <a:ext cx="4891039" cy="2194800"/>
            <a:chOff x="-1" y="-1"/>
            <a:chExt cx="1987500" cy="1097400"/>
          </a:xfrm>
        </p:grpSpPr>
        <p:sp>
          <p:nvSpPr>
            <p:cNvPr id="1050" name="Google Shape;1050;p141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14F11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41"/>
            <p:cNvSpPr/>
            <p:nvPr/>
          </p:nvSpPr>
          <p:spPr>
            <a:xfrm>
              <a:off x="291047" y="191769"/>
              <a:ext cx="1405200" cy="7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200"/>
                <a:buFont typeface="Calibri"/>
                <a:buNone/>
              </a:pPr>
              <a:r>
                <a:rPr b="0" i="0" lang="en-US" sz="9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RISK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141"/>
          <p:cNvGrpSpPr/>
          <p:nvPr/>
        </p:nvGrpSpPr>
        <p:grpSpPr>
          <a:xfrm>
            <a:off x="4874733" y="4231064"/>
            <a:ext cx="4891039" cy="2194800"/>
            <a:chOff x="-1" y="-1"/>
            <a:chExt cx="1987500" cy="1097400"/>
          </a:xfrm>
        </p:grpSpPr>
        <p:sp>
          <p:nvSpPr>
            <p:cNvPr id="1053" name="Google Shape;1053;p141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F14F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141"/>
            <p:cNvSpPr/>
            <p:nvPr/>
          </p:nvSpPr>
          <p:spPr>
            <a:xfrm>
              <a:off x="291047" y="363219"/>
              <a:ext cx="1405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Calibri"/>
                <a:buNone/>
              </a:pPr>
              <a:r>
                <a:rPr b="0" i="0" lang="en-US" sz="4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ACCEPT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5" name="Google Shape;1055;p141"/>
          <p:cNvGrpSpPr/>
          <p:nvPr/>
        </p:nvGrpSpPr>
        <p:grpSpPr>
          <a:xfrm>
            <a:off x="14633535" y="4231064"/>
            <a:ext cx="4891039" cy="2194800"/>
            <a:chOff x="-1" y="-1"/>
            <a:chExt cx="1987500" cy="1097400"/>
          </a:xfrm>
        </p:grpSpPr>
        <p:sp>
          <p:nvSpPr>
            <p:cNvPr id="1056" name="Google Shape;1056;p141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F14F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41"/>
            <p:cNvSpPr/>
            <p:nvPr/>
          </p:nvSpPr>
          <p:spPr>
            <a:xfrm>
              <a:off x="291047" y="363219"/>
              <a:ext cx="1405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Calibri"/>
                <a:buNone/>
              </a:pPr>
              <a:r>
                <a:rPr b="0" i="0" lang="en-US" sz="4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AVOID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8" name="Google Shape;1058;p141"/>
          <p:cNvGrpSpPr/>
          <p:nvPr/>
        </p:nvGrpSpPr>
        <p:grpSpPr>
          <a:xfrm>
            <a:off x="14622188" y="8638654"/>
            <a:ext cx="4891039" cy="2194800"/>
            <a:chOff x="-1" y="-1"/>
            <a:chExt cx="1987500" cy="1097400"/>
          </a:xfrm>
        </p:grpSpPr>
        <p:sp>
          <p:nvSpPr>
            <p:cNvPr id="1059" name="Google Shape;1059;p141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F14F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41"/>
            <p:cNvSpPr/>
            <p:nvPr/>
          </p:nvSpPr>
          <p:spPr>
            <a:xfrm>
              <a:off x="291047" y="363219"/>
              <a:ext cx="1405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Calibri"/>
                <a:buNone/>
              </a:pPr>
              <a:r>
                <a:rPr b="0" i="0" lang="en-US" sz="4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TRANSFER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1" name="Google Shape;1061;p141"/>
          <p:cNvGrpSpPr/>
          <p:nvPr/>
        </p:nvGrpSpPr>
        <p:grpSpPr>
          <a:xfrm>
            <a:off x="4829275" y="8657126"/>
            <a:ext cx="4891039" cy="2194800"/>
            <a:chOff x="-1" y="-1"/>
            <a:chExt cx="1987500" cy="1097400"/>
          </a:xfrm>
        </p:grpSpPr>
        <p:sp>
          <p:nvSpPr>
            <p:cNvPr id="1062" name="Google Shape;1062;p141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F14F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41"/>
            <p:cNvSpPr/>
            <p:nvPr/>
          </p:nvSpPr>
          <p:spPr>
            <a:xfrm>
              <a:off x="291047" y="363219"/>
              <a:ext cx="1405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Calibri"/>
                <a:buNone/>
              </a:pPr>
              <a:r>
                <a:rPr b="0" i="0" lang="en-US" sz="4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REDUCE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4" name="Google Shape;1064;p141"/>
          <p:cNvSpPr/>
          <p:nvPr/>
        </p:nvSpPr>
        <p:spPr>
          <a:xfrm>
            <a:off x="9070432" y="6123934"/>
            <a:ext cx="1400400" cy="636600"/>
          </a:xfrm>
          <a:custGeom>
            <a:rect b="b" l="l" r="r" t="t"/>
            <a:pathLst>
              <a:path extrusionOk="0" h="120000" w="120000">
                <a:moveTo>
                  <a:pt x="120000" y="120000"/>
                </a:moveTo>
                <a:cubicBezTo>
                  <a:pt x="80000" y="80000"/>
                  <a:pt x="40000" y="40000"/>
                  <a:pt x="0" y="0"/>
                </a:cubicBezTo>
              </a:path>
            </a:pathLst>
          </a:custGeom>
          <a:noFill/>
          <a:ln cap="flat" cmpd="sng" w="38100">
            <a:solidFill>
              <a:srgbClr val="383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5450" lIns="210950" spcFirstLastPara="1" rIns="2109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141"/>
          <p:cNvSpPr/>
          <p:nvPr/>
        </p:nvSpPr>
        <p:spPr>
          <a:xfrm>
            <a:off x="13910384" y="6122108"/>
            <a:ext cx="1414500" cy="6402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cubicBezTo>
                  <a:pt x="40000" y="80000"/>
                  <a:pt x="80000" y="40000"/>
                  <a:pt x="120000" y="0"/>
                </a:cubicBezTo>
              </a:path>
            </a:pathLst>
          </a:custGeom>
          <a:noFill/>
          <a:ln cap="flat" cmpd="sng" w="38100">
            <a:solidFill>
              <a:srgbClr val="383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5450" lIns="210950" spcFirstLastPara="1" rIns="2109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141"/>
          <p:cNvSpPr/>
          <p:nvPr/>
        </p:nvSpPr>
        <p:spPr>
          <a:xfrm>
            <a:off x="9032940" y="8318784"/>
            <a:ext cx="1429200" cy="643800"/>
          </a:xfrm>
          <a:custGeom>
            <a:rect b="b" l="l" r="r" t="t"/>
            <a:pathLst>
              <a:path extrusionOk="0" h="120000" w="120000">
                <a:moveTo>
                  <a:pt x="120000" y="0"/>
                </a:moveTo>
                <a:cubicBezTo>
                  <a:pt x="80000" y="40000"/>
                  <a:pt x="40000" y="80000"/>
                  <a:pt x="0" y="120000"/>
                </a:cubicBezTo>
              </a:path>
            </a:pathLst>
          </a:custGeom>
          <a:noFill/>
          <a:ln cap="flat" cmpd="sng" w="38100">
            <a:solidFill>
              <a:srgbClr val="383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5450" lIns="210950" spcFirstLastPara="1" rIns="2109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141"/>
          <p:cNvSpPr/>
          <p:nvPr/>
        </p:nvSpPr>
        <p:spPr>
          <a:xfrm>
            <a:off x="13915814" y="8318208"/>
            <a:ext cx="1392300" cy="62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cubicBezTo>
                  <a:pt x="40000" y="40000"/>
                  <a:pt x="80000" y="80000"/>
                  <a:pt x="120000" y="120000"/>
                </a:cubicBezTo>
              </a:path>
            </a:pathLst>
          </a:custGeom>
          <a:noFill/>
          <a:ln cap="flat" cmpd="sng" w="38100">
            <a:solidFill>
              <a:srgbClr val="383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5450" lIns="210950" spcFirstLastPara="1" rIns="2109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42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lang="en-US"/>
              <a:t>3</a:t>
            </a: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. Defining the construction process</a:t>
            </a:r>
            <a:endParaRPr/>
          </a:p>
        </p:txBody>
      </p:sp>
      <p:sp>
        <p:nvSpPr>
          <p:cNvPr id="1073" name="Google Shape;1073;p142"/>
          <p:cNvSpPr/>
          <p:nvPr/>
        </p:nvSpPr>
        <p:spPr>
          <a:xfrm>
            <a:off x="15825025" y="3514336"/>
            <a:ext cx="24201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assets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42"/>
          <p:cNvSpPr/>
          <p:nvPr/>
        </p:nvSpPr>
        <p:spPr>
          <a:xfrm>
            <a:off x="10629832" y="11863706"/>
            <a:ext cx="8066400" cy="54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142"/>
          <p:cNvSpPr/>
          <p:nvPr/>
        </p:nvSpPr>
        <p:spPr>
          <a:xfrm>
            <a:off x="3428670" y="2429024"/>
            <a:ext cx="16323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Calibri"/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Return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42"/>
          <p:cNvSpPr/>
          <p:nvPr/>
        </p:nvSpPr>
        <p:spPr>
          <a:xfrm>
            <a:off x="19305684" y="11756314"/>
            <a:ext cx="10653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Calibri"/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Risk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42"/>
          <p:cNvSpPr/>
          <p:nvPr/>
        </p:nvSpPr>
        <p:spPr>
          <a:xfrm rot="-5400000">
            <a:off x="1774358" y="5279908"/>
            <a:ext cx="5019600" cy="67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Stock_000013902665_ExtraSmall jug.jpg" id="1078" name="Google Shape;1078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2395" y="8389460"/>
            <a:ext cx="4041300" cy="359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_000021060941_ExtraSmall whisky.jpg" id="1079" name="Google Shape;1079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50744" y="4180320"/>
            <a:ext cx="3045300" cy="381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0" name="Google Shape;1080;p142"/>
          <p:cNvCxnSpPr/>
          <p:nvPr/>
        </p:nvCxnSpPr>
        <p:spPr>
          <a:xfrm flipH="1" rot="10800000">
            <a:off x="8585286" y="7059390"/>
            <a:ext cx="7065300" cy="2895600"/>
          </a:xfrm>
          <a:prstGeom prst="straightConnector1">
            <a:avLst/>
          </a:prstGeom>
          <a:noFill/>
          <a:ln cap="flat" cmpd="sng" w="28575">
            <a:solidFill>
              <a:srgbClr val="383425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iStock_000012048862_ExtraSmall glass.jpg" id="1081" name="Google Shape;1081;p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31916" y="7059430"/>
            <a:ext cx="25767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142"/>
          <p:cNvSpPr/>
          <p:nvPr/>
        </p:nvSpPr>
        <p:spPr>
          <a:xfrm>
            <a:off x="5275955" y="8125558"/>
            <a:ext cx="27966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Defensive Assets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142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8;p143"/>
          <p:cNvGrpSpPr/>
          <p:nvPr/>
        </p:nvGrpSpPr>
        <p:grpSpPr>
          <a:xfrm>
            <a:off x="7450576" y="9153662"/>
            <a:ext cx="10672080" cy="2446820"/>
            <a:chOff x="0" y="0"/>
            <a:chExt cx="4336658" cy="1223410"/>
          </a:xfrm>
        </p:grpSpPr>
        <p:sp>
          <p:nvSpPr>
            <p:cNvPr id="1089" name="Google Shape;1089;p143"/>
            <p:cNvSpPr/>
            <p:nvPr/>
          </p:nvSpPr>
          <p:spPr>
            <a:xfrm>
              <a:off x="514575" y="50850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143"/>
            <p:cNvSpPr/>
            <p:nvPr/>
          </p:nvSpPr>
          <p:spPr>
            <a:xfrm>
              <a:off x="4120358" y="50850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143"/>
            <p:cNvSpPr/>
            <p:nvPr/>
          </p:nvSpPr>
          <p:spPr>
            <a:xfrm>
              <a:off x="0" y="50190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43"/>
            <p:cNvSpPr/>
            <p:nvPr/>
          </p:nvSpPr>
          <p:spPr>
            <a:xfrm>
              <a:off x="257019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43"/>
            <p:cNvSpPr/>
            <p:nvPr/>
          </p:nvSpPr>
          <p:spPr>
            <a:xfrm>
              <a:off x="772131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43"/>
            <p:cNvSpPr/>
            <p:nvPr/>
          </p:nvSpPr>
          <p:spPr>
            <a:xfrm>
              <a:off x="2317466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43"/>
            <p:cNvSpPr/>
            <p:nvPr/>
          </p:nvSpPr>
          <p:spPr>
            <a:xfrm>
              <a:off x="2832578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43"/>
            <p:cNvSpPr/>
            <p:nvPr/>
          </p:nvSpPr>
          <p:spPr>
            <a:xfrm>
              <a:off x="3605246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143"/>
            <p:cNvSpPr/>
            <p:nvPr/>
          </p:nvSpPr>
          <p:spPr>
            <a:xfrm>
              <a:off x="3862802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143"/>
            <p:cNvSpPr/>
            <p:nvPr/>
          </p:nvSpPr>
          <p:spPr>
            <a:xfrm>
              <a:off x="257556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143"/>
            <p:cNvSpPr/>
            <p:nvPr/>
          </p:nvSpPr>
          <p:spPr>
            <a:xfrm>
              <a:off x="1030224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143"/>
            <p:cNvSpPr/>
            <p:nvPr/>
          </p:nvSpPr>
          <p:spPr>
            <a:xfrm>
              <a:off x="257019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143"/>
            <p:cNvSpPr/>
            <p:nvPr/>
          </p:nvSpPr>
          <p:spPr>
            <a:xfrm>
              <a:off x="514575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43"/>
            <p:cNvSpPr/>
            <p:nvPr/>
          </p:nvSpPr>
          <p:spPr>
            <a:xfrm>
              <a:off x="1029687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43"/>
            <p:cNvSpPr/>
            <p:nvPr/>
          </p:nvSpPr>
          <p:spPr>
            <a:xfrm>
              <a:off x="1802891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4" name="Google Shape;1104;p143"/>
          <p:cNvGrpSpPr/>
          <p:nvPr/>
        </p:nvGrpSpPr>
        <p:grpSpPr>
          <a:xfrm>
            <a:off x="5547798" y="8638548"/>
            <a:ext cx="13210005" cy="2961934"/>
            <a:chOff x="0" y="-1"/>
            <a:chExt cx="5367957" cy="1480967"/>
          </a:xfrm>
        </p:grpSpPr>
        <p:sp>
          <p:nvSpPr>
            <p:cNvPr id="1105" name="Google Shape;1105;p143"/>
            <p:cNvSpPr/>
            <p:nvPr/>
          </p:nvSpPr>
          <p:spPr>
            <a:xfrm>
              <a:off x="1802892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143"/>
            <p:cNvSpPr/>
            <p:nvPr/>
          </p:nvSpPr>
          <p:spPr>
            <a:xfrm>
              <a:off x="2060448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143"/>
            <p:cNvSpPr/>
            <p:nvPr/>
          </p:nvSpPr>
          <p:spPr>
            <a:xfrm>
              <a:off x="2318004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143"/>
            <p:cNvSpPr/>
            <p:nvPr/>
          </p:nvSpPr>
          <p:spPr>
            <a:xfrm>
              <a:off x="2575560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143"/>
            <p:cNvSpPr/>
            <p:nvPr/>
          </p:nvSpPr>
          <p:spPr>
            <a:xfrm>
              <a:off x="2833116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143"/>
            <p:cNvSpPr/>
            <p:nvPr/>
          </p:nvSpPr>
          <p:spPr>
            <a:xfrm>
              <a:off x="3090672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143"/>
            <p:cNvSpPr/>
            <p:nvPr/>
          </p:nvSpPr>
          <p:spPr>
            <a:xfrm>
              <a:off x="4120896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143"/>
            <p:cNvSpPr/>
            <p:nvPr/>
          </p:nvSpPr>
          <p:spPr>
            <a:xfrm>
              <a:off x="4636008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143"/>
            <p:cNvSpPr/>
            <p:nvPr/>
          </p:nvSpPr>
          <p:spPr>
            <a:xfrm>
              <a:off x="537" y="7594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143"/>
            <p:cNvSpPr/>
            <p:nvPr/>
          </p:nvSpPr>
          <p:spPr>
            <a:xfrm>
              <a:off x="1030761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143"/>
            <p:cNvSpPr/>
            <p:nvPr/>
          </p:nvSpPr>
          <p:spPr>
            <a:xfrm>
              <a:off x="3863877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143"/>
            <p:cNvSpPr/>
            <p:nvPr/>
          </p:nvSpPr>
          <p:spPr>
            <a:xfrm>
              <a:off x="4121433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143"/>
            <p:cNvSpPr/>
            <p:nvPr/>
          </p:nvSpPr>
          <p:spPr>
            <a:xfrm>
              <a:off x="5151657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143"/>
            <p:cNvSpPr/>
            <p:nvPr/>
          </p:nvSpPr>
          <p:spPr>
            <a:xfrm>
              <a:off x="0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143"/>
            <p:cNvSpPr/>
            <p:nvPr/>
          </p:nvSpPr>
          <p:spPr>
            <a:xfrm>
              <a:off x="772668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143"/>
            <p:cNvSpPr/>
            <p:nvPr/>
          </p:nvSpPr>
          <p:spPr>
            <a:xfrm>
              <a:off x="1287780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143"/>
            <p:cNvSpPr/>
            <p:nvPr/>
          </p:nvSpPr>
          <p:spPr>
            <a:xfrm>
              <a:off x="2060448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143"/>
            <p:cNvSpPr/>
            <p:nvPr/>
          </p:nvSpPr>
          <p:spPr>
            <a:xfrm>
              <a:off x="2318004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143"/>
            <p:cNvSpPr/>
            <p:nvPr/>
          </p:nvSpPr>
          <p:spPr>
            <a:xfrm>
              <a:off x="3863340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43"/>
            <p:cNvSpPr/>
            <p:nvPr/>
          </p:nvSpPr>
          <p:spPr>
            <a:xfrm>
              <a:off x="4893564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43"/>
            <p:cNvSpPr/>
            <p:nvPr/>
          </p:nvSpPr>
          <p:spPr>
            <a:xfrm>
              <a:off x="206098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143"/>
            <p:cNvSpPr/>
            <p:nvPr/>
          </p:nvSpPr>
          <p:spPr>
            <a:xfrm>
              <a:off x="2318541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143"/>
            <p:cNvSpPr/>
            <p:nvPr/>
          </p:nvSpPr>
          <p:spPr>
            <a:xfrm>
              <a:off x="2576097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143"/>
            <p:cNvSpPr/>
            <p:nvPr/>
          </p:nvSpPr>
          <p:spPr>
            <a:xfrm>
              <a:off x="2833653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143"/>
            <p:cNvSpPr/>
            <p:nvPr/>
          </p:nvSpPr>
          <p:spPr>
            <a:xfrm>
              <a:off x="3091209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143"/>
            <p:cNvSpPr/>
            <p:nvPr/>
          </p:nvSpPr>
          <p:spPr>
            <a:xfrm>
              <a:off x="334876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43"/>
            <p:cNvSpPr/>
            <p:nvPr/>
          </p:nvSpPr>
          <p:spPr>
            <a:xfrm>
              <a:off x="3863877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43"/>
            <p:cNvSpPr/>
            <p:nvPr/>
          </p:nvSpPr>
          <p:spPr>
            <a:xfrm>
              <a:off x="4121433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43"/>
            <p:cNvSpPr/>
            <p:nvPr/>
          </p:nvSpPr>
          <p:spPr>
            <a:xfrm>
              <a:off x="463654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43"/>
            <p:cNvSpPr/>
            <p:nvPr/>
          </p:nvSpPr>
          <p:spPr>
            <a:xfrm>
              <a:off x="4894101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43"/>
            <p:cNvSpPr/>
            <p:nvPr/>
          </p:nvSpPr>
          <p:spPr>
            <a:xfrm>
              <a:off x="0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43"/>
            <p:cNvSpPr/>
            <p:nvPr/>
          </p:nvSpPr>
          <p:spPr>
            <a:xfrm>
              <a:off x="257556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143"/>
            <p:cNvSpPr/>
            <p:nvPr/>
          </p:nvSpPr>
          <p:spPr>
            <a:xfrm>
              <a:off x="515112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143"/>
            <p:cNvSpPr/>
            <p:nvPr/>
          </p:nvSpPr>
          <p:spPr>
            <a:xfrm>
              <a:off x="772668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143"/>
            <p:cNvSpPr/>
            <p:nvPr/>
          </p:nvSpPr>
          <p:spPr>
            <a:xfrm>
              <a:off x="2060448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143"/>
            <p:cNvSpPr/>
            <p:nvPr/>
          </p:nvSpPr>
          <p:spPr>
            <a:xfrm>
              <a:off x="537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43"/>
            <p:cNvSpPr/>
            <p:nvPr/>
          </p:nvSpPr>
          <p:spPr>
            <a:xfrm>
              <a:off x="258093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143"/>
            <p:cNvSpPr/>
            <p:nvPr/>
          </p:nvSpPr>
          <p:spPr>
            <a:xfrm>
              <a:off x="515649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143"/>
            <p:cNvSpPr/>
            <p:nvPr/>
          </p:nvSpPr>
          <p:spPr>
            <a:xfrm>
              <a:off x="773205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143"/>
            <p:cNvSpPr/>
            <p:nvPr/>
          </p:nvSpPr>
          <p:spPr>
            <a:xfrm>
              <a:off x="1030761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143"/>
            <p:cNvSpPr/>
            <p:nvPr/>
          </p:nvSpPr>
          <p:spPr>
            <a:xfrm>
              <a:off x="1288317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143"/>
            <p:cNvSpPr/>
            <p:nvPr/>
          </p:nvSpPr>
          <p:spPr>
            <a:xfrm>
              <a:off x="1545873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143"/>
            <p:cNvSpPr/>
            <p:nvPr/>
          </p:nvSpPr>
          <p:spPr>
            <a:xfrm>
              <a:off x="1803429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143"/>
            <p:cNvSpPr/>
            <p:nvPr/>
          </p:nvSpPr>
          <p:spPr>
            <a:xfrm>
              <a:off x="3348765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143"/>
            <p:cNvSpPr/>
            <p:nvPr/>
          </p:nvSpPr>
          <p:spPr>
            <a:xfrm>
              <a:off x="3606321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143"/>
            <p:cNvSpPr/>
            <p:nvPr/>
          </p:nvSpPr>
          <p:spPr>
            <a:xfrm>
              <a:off x="3863877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143"/>
            <p:cNvSpPr/>
            <p:nvPr/>
          </p:nvSpPr>
          <p:spPr>
            <a:xfrm>
              <a:off x="4121433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143"/>
            <p:cNvSpPr/>
            <p:nvPr/>
          </p:nvSpPr>
          <p:spPr>
            <a:xfrm>
              <a:off x="4636545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3" name="Google Shape;1153;p143"/>
          <p:cNvGrpSpPr/>
          <p:nvPr/>
        </p:nvGrpSpPr>
        <p:grpSpPr>
          <a:xfrm>
            <a:off x="5531544" y="2939294"/>
            <a:ext cx="13226257" cy="5616740"/>
            <a:chOff x="0" y="-1"/>
            <a:chExt cx="5374561" cy="2808370"/>
          </a:xfrm>
        </p:grpSpPr>
        <p:sp>
          <p:nvSpPr>
            <p:cNvPr id="1154" name="Google Shape;1154;p143"/>
            <p:cNvSpPr/>
            <p:nvPr/>
          </p:nvSpPr>
          <p:spPr>
            <a:xfrm>
              <a:off x="7140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143"/>
            <p:cNvSpPr/>
            <p:nvPr/>
          </p:nvSpPr>
          <p:spPr>
            <a:xfrm>
              <a:off x="264696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143"/>
            <p:cNvSpPr/>
            <p:nvPr/>
          </p:nvSpPr>
          <p:spPr>
            <a:xfrm>
              <a:off x="522252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143"/>
            <p:cNvSpPr/>
            <p:nvPr/>
          </p:nvSpPr>
          <p:spPr>
            <a:xfrm>
              <a:off x="779808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143"/>
            <p:cNvSpPr/>
            <p:nvPr/>
          </p:nvSpPr>
          <p:spPr>
            <a:xfrm>
              <a:off x="1037364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143"/>
            <p:cNvSpPr/>
            <p:nvPr/>
          </p:nvSpPr>
          <p:spPr>
            <a:xfrm>
              <a:off x="1294920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143"/>
            <p:cNvSpPr/>
            <p:nvPr/>
          </p:nvSpPr>
          <p:spPr>
            <a:xfrm>
              <a:off x="1552476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43"/>
            <p:cNvSpPr/>
            <p:nvPr/>
          </p:nvSpPr>
          <p:spPr>
            <a:xfrm>
              <a:off x="1810032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143"/>
            <p:cNvSpPr/>
            <p:nvPr/>
          </p:nvSpPr>
          <p:spPr>
            <a:xfrm>
              <a:off x="2067588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143"/>
            <p:cNvSpPr/>
            <p:nvPr/>
          </p:nvSpPr>
          <p:spPr>
            <a:xfrm>
              <a:off x="2325144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143"/>
            <p:cNvSpPr/>
            <p:nvPr/>
          </p:nvSpPr>
          <p:spPr>
            <a:xfrm>
              <a:off x="2582701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143"/>
            <p:cNvSpPr/>
            <p:nvPr/>
          </p:nvSpPr>
          <p:spPr>
            <a:xfrm>
              <a:off x="2840257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143"/>
            <p:cNvSpPr/>
            <p:nvPr/>
          </p:nvSpPr>
          <p:spPr>
            <a:xfrm>
              <a:off x="3097813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143"/>
            <p:cNvSpPr/>
            <p:nvPr/>
          </p:nvSpPr>
          <p:spPr>
            <a:xfrm>
              <a:off x="3355369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143"/>
            <p:cNvSpPr/>
            <p:nvPr/>
          </p:nvSpPr>
          <p:spPr>
            <a:xfrm>
              <a:off x="3612925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143"/>
            <p:cNvSpPr/>
            <p:nvPr/>
          </p:nvSpPr>
          <p:spPr>
            <a:xfrm>
              <a:off x="3870481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143"/>
            <p:cNvSpPr/>
            <p:nvPr/>
          </p:nvSpPr>
          <p:spPr>
            <a:xfrm>
              <a:off x="4128037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143"/>
            <p:cNvSpPr/>
            <p:nvPr/>
          </p:nvSpPr>
          <p:spPr>
            <a:xfrm>
              <a:off x="4385593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143"/>
            <p:cNvSpPr/>
            <p:nvPr/>
          </p:nvSpPr>
          <p:spPr>
            <a:xfrm>
              <a:off x="4643149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143"/>
            <p:cNvSpPr/>
            <p:nvPr/>
          </p:nvSpPr>
          <p:spPr>
            <a:xfrm>
              <a:off x="4900705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143"/>
            <p:cNvSpPr/>
            <p:nvPr/>
          </p:nvSpPr>
          <p:spPr>
            <a:xfrm>
              <a:off x="5158261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143"/>
            <p:cNvSpPr/>
            <p:nvPr/>
          </p:nvSpPr>
          <p:spPr>
            <a:xfrm>
              <a:off x="5157724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143"/>
            <p:cNvSpPr/>
            <p:nvPr/>
          </p:nvSpPr>
          <p:spPr>
            <a:xfrm>
              <a:off x="7140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143"/>
            <p:cNvSpPr/>
            <p:nvPr/>
          </p:nvSpPr>
          <p:spPr>
            <a:xfrm>
              <a:off x="264696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143"/>
            <p:cNvSpPr/>
            <p:nvPr/>
          </p:nvSpPr>
          <p:spPr>
            <a:xfrm>
              <a:off x="522252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143"/>
            <p:cNvSpPr/>
            <p:nvPr/>
          </p:nvSpPr>
          <p:spPr>
            <a:xfrm>
              <a:off x="779808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143"/>
            <p:cNvSpPr/>
            <p:nvPr/>
          </p:nvSpPr>
          <p:spPr>
            <a:xfrm>
              <a:off x="1037364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143"/>
            <p:cNvSpPr/>
            <p:nvPr/>
          </p:nvSpPr>
          <p:spPr>
            <a:xfrm>
              <a:off x="1294920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143"/>
            <p:cNvSpPr/>
            <p:nvPr/>
          </p:nvSpPr>
          <p:spPr>
            <a:xfrm>
              <a:off x="1552476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143"/>
            <p:cNvSpPr/>
            <p:nvPr/>
          </p:nvSpPr>
          <p:spPr>
            <a:xfrm>
              <a:off x="1810032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143"/>
            <p:cNvSpPr/>
            <p:nvPr/>
          </p:nvSpPr>
          <p:spPr>
            <a:xfrm>
              <a:off x="2067588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143"/>
            <p:cNvSpPr/>
            <p:nvPr/>
          </p:nvSpPr>
          <p:spPr>
            <a:xfrm>
              <a:off x="2325144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143"/>
            <p:cNvSpPr/>
            <p:nvPr/>
          </p:nvSpPr>
          <p:spPr>
            <a:xfrm>
              <a:off x="2582701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143"/>
            <p:cNvSpPr/>
            <p:nvPr/>
          </p:nvSpPr>
          <p:spPr>
            <a:xfrm>
              <a:off x="2840257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143"/>
            <p:cNvSpPr/>
            <p:nvPr/>
          </p:nvSpPr>
          <p:spPr>
            <a:xfrm>
              <a:off x="3097813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143"/>
            <p:cNvSpPr/>
            <p:nvPr/>
          </p:nvSpPr>
          <p:spPr>
            <a:xfrm>
              <a:off x="3355369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143"/>
            <p:cNvSpPr/>
            <p:nvPr/>
          </p:nvSpPr>
          <p:spPr>
            <a:xfrm>
              <a:off x="3612925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143"/>
            <p:cNvSpPr/>
            <p:nvPr/>
          </p:nvSpPr>
          <p:spPr>
            <a:xfrm>
              <a:off x="3870481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143"/>
            <p:cNvSpPr/>
            <p:nvPr/>
          </p:nvSpPr>
          <p:spPr>
            <a:xfrm>
              <a:off x="4128037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143"/>
            <p:cNvSpPr/>
            <p:nvPr/>
          </p:nvSpPr>
          <p:spPr>
            <a:xfrm>
              <a:off x="4385593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143"/>
            <p:cNvSpPr/>
            <p:nvPr/>
          </p:nvSpPr>
          <p:spPr>
            <a:xfrm>
              <a:off x="4643149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143"/>
            <p:cNvSpPr/>
            <p:nvPr/>
          </p:nvSpPr>
          <p:spPr>
            <a:xfrm>
              <a:off x="4900705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143"/>
            <p:cNvSpPr/>
            <p:nvPr/>
          </p:nvSpPr>
          <p:spPr>
            <a:xfrm>
              <a:off x="5158261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143"/>
            <p:cNvSpPr/>
            <p:nvPr/>
          </p:nvSpPr>
          <p:spPr>
            <a:xfrm>
              <a:off x="5157724" y="257555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143"/>
            <p:cNvSpPr/>
            <p:nvPr/>
          </p:nvSpPr>
          <p:spPr>
            <a:xfrm>
              <a:off x="7140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143"/>
            <p:cNvSpPr/>
            <p:nvPr/>
          </p:nvSpPr>
          <p:spPr>
            <a:xfrm>
              <a:off x="264696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143"/>
            <p:cNvSpPr/>
            <p:nvPr/>
          </p:nvSpPr>
          <p:spPr>
            <a:xfrm>
              <a:off x="522252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143"/>
            <p:cNvSpPr/>
            <p:nvPr/>
          </p:nvSpPr>
          <p:spPr>
            <a:xfrm>
              <a:off x="779808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143"/>
            <p:cNvSpPr/>
            <p:nvPr/>
          </p:nvSpPr>
          <p:spPr>
            <a:xfrm>
              <a:off x="1037364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143"/>
            <p:cNvSpPr/>
            <p:nvPr/>
          </p:nvSpPr>
          <p:spPr>
            <a:xfrm>
              <a:off x="1294920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143"/>
            <p:cNvSpPr/>
            <p:nvPr/>
          </p:nvSpPr>
          <p:spPr>
            <a:xfrm>
              <a:off x="1552476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143"/>
            <p:cNvSpPr/>
            <p:nvPr/>
          </p:nvSpPr>
          <p:spPr>
            <a:xfrm>
              <a:off x="1810032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43"/>
            <p:cNvSpPr/>
            <p:nvPr/>
          </p:nvSpPr>
          <p:spPr>
            <a:xfrm>
              <a:off x="2067588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143"/>
            <p:cNvSpPr/>
            <p:nvPr/>
          </p:nvSpPr>
          <p:spPr>
            <a:xfrm>
              <a:off x="2325144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143"/>
            <p:cNvSpPr/>
            <p:nvPr/>
          </p:nvSpPr>
          <p:spPr>
            <a:xfrm>
              <a:off x="2582701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43"/>
            <p:cNvSpPr/>
            <p:nvPr/>
          </p:nvSpPr>
          <p:spPr>
            <a:xfrm>
              <a:off x="2840257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143"/>
            <p:cNvSpPr/>
            <p:nvPr/>
          </p:nvSpPr>
          <p:spPr>
            <a:xfrm>
              <a:off x="3097813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143"/>
            <p:cNvSpPr/>
            <p:nvPr/>
          </p:nvSpPr>
          <p:spPr>
            <a:xfrm>
              <a:off x="3355369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43"/>
            <p:cNvSpPr/>
            <p:nvPr/>
          </p:nvSpPr>
          <p:spPr>
            <a:xfrm>
              <a:off x="3612925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143"/>
            <p:cNvSpPr/>
            <p:nvPr/>
          </p:nvSpPr>
          <p:spPr>
            <a:xfrm>
              <a:off x="3870481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143"/>
            <p:cNvSpPr/>
            <p:nvPr/>
          </p:nvSpPr>
          <p:spPr>
            <a:xfrm>
              <a:off x="4128037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43"/>
            <p:cNvSpPr/>
            <p:nvPr/>
          </p:nvSpPr>
          <p:spPr>
            <a:xfrm>
              <a:off x="4385593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143"/>
            <p:cNvSpPr/>
            <p:nvPr/>
          </p:nvSpPr>
          <p:spPr>
            <a:xfrm>
              <a:off x="4643149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143"/>
            <p:cNvSpPr/>
            <p:nvPr/>
          </p:nvSpPr>
          <p:spPr>
            <a:xfrm>
              <a:off x="4900705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43"/>
            <p:cNvSpPr/>
            <p:nvPr/>
          </p:nvSpPr>
          <p:spPr>
            <a:xfrm>
              <a:off x="5158261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143"/>
            <p:cNvSpPr/>
            <p:nvPr/>
          </p:nvSpPr>
          <p:spPr>
            <a:xfrm>
              <a:off x="5157724" y="515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143"/>
            <p:cNvSpPr/>
            <p:nvPr/>
          </p:nvSpPr>
          <p:spPr>
            <a:xfrm>
              <a:off x="7140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43"/>
            <p:cNvSpPr/>
            <p:nvPr/>
          </p:nvSpPr>
          <p:spPr>
            <a:xfrm>
              <a:off x="264696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143"/>
            <p:cNvSpPr/>
            <p:nvPr/>
          </p:nvSpPr>
          <p:spPr>
            <a:xfrm>
              <a:off x="522252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143"/>
            <p:cNvSpPr/>
            <p:nvPr/>
          </p:nvSpPr>
          <p:spPr>
            <a:xfrm>
              <a:off x="779808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43"/>
            <p:cNvSpPr/>
            <p:nvPr/>
          </p:nvSpPr>
          <p:spPr>
            <a:xfrm>
              <a:off x="1037364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143"/>
            <p:cNvSpPr/>
            <p:nvPr/>
          </p:nvSpPr>
          <p:spPr>
            <a:xfrm>
              <a:off x="1294920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143"/>
            <p:cNvSpPr/>
            <p:nvPr/>
          </p:nvSpPr>
          <p:spPr>
            <a:xfrm>
              <a:off x="1552476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43"/>
            <p:cNvSpPr/>
            <p:nvPr/>
          </p:nvSpPr>
          <p:spPr>
            <a:xfrm>
              <a:off x="1810032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43"/>
            <p:cNvSpPr/>
            <p:nvPr/>
          </p:nvSpPr>
          <p:spPr>
            <a:xfrm>
              <a:off x="2067588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43"/>
            <p:cNvSpPr/>
            <p:nvPr/>
          </p:nvSpPr>
          <p:spPr>
            <a:xfrm>
              <a:off x="2325144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43"/>
            <p:cNvSpPr/>
            <p:nvPr/>
          </p:nvSpPr>
          <p:spPr>
            <a:xfrm>
              <a:off x="2582701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43"/>
            <p:cNvSpPr/>
            <p:nvPr/>
          </p:nvSpPr>
          <p:spPr>
            <a:xfrm>
              <a:off x="2840257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143"/>
            <p:cNvSpPr/>
            <p:nvPr/>
          </p:nvSpPr>
          <p:spPr>
            <a:xfrm>
              <a:off x="3097813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143"/>
            <p:cNvSpPr/>
            <p:nvPr/>
          </p:nvSpPr>
          <p:spPr>
            <a:xfrm>
              <a:off x="3355369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43"/>
            <p:cNvSpPr/>
            <p:nvPr/>
          </p:nvSpPr>
          <p:spPr>
            <a:xfrm>
              <a:off x="3612925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43"/>
            <p:cNvSpPr/>
            <p:nvPr/>
          </p:nvSpPr>
          <p:spPr>
            <a:xfrm>
              <a:off x="3870481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43"/>
            <p:cNvSpPr/>
            <p:nvPr/>
          </p:nvSpPr>
          <p:spPr>
            <a:xfrm>
              <a:off x="4128037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143"/>
            <p:cNvSpPr/>
            <p:nvPr/>
          </p:nvSpPr>
          <p:spPr>
            <a:xfrm>
              <a:off x="4385593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143"/>
            <p:cNvSpPr/>
            <p:nvPr/>
          </p:nvSpPr>
          <p:spPr>
            <a:xfrm>
              <a:off x="4643149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43"/>
            <p:cNvSpPr/>
            <p:nvPr/>
          </p:nvSpPr>
          <p:spPr>
            <a:xfrm>
              <a:off x="4900705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43"/>
            <p:cNvSpPr/>
            <p:nvPr/>
          </p:nvSpPr>
          <p:spPr>
            <a:xfrm>
              <a:off x="5158261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43"/>
            <p:cNvSpPr/>
            <p:nvPr/>
          </p:nvSpPr>
          <p:spPr>
            <a:xfrm>
              <a:off x="5157724" y="772663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43"/>
            <p:cNvSpPr/>
            <p:nvPr/>
          </p:nvSpPr>
          <p:spPr>
            <a:xfrm>
              <a:off x="7140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43"/>
            <p:cNvSpPr/>
            <p:nvPr/>
          </p:nvSpPr>
          <p:spPr>
            <a:xfrm>
              <a:off x="264696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143"/>
            <p:cNvSpPr/>
            <p:nvPr/>
          </p:nvSpPr>
          <p:spPr>
            <a:xfrm>
              <a:off x="522252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143"/>
            <p:cNvSpPr/>
            <p:nvPr/>
          </p:nvSpPr>
          <p:spPr>
            <a:xfrm>
              <a:off x="779808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43"/>
            <p:cNvSpPr/>
            <p:nvPr/>
          </p:nvSpPr>
          <p:spPr>
            <a:xfrm>
              <a:off x="1037364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43"/>
            <p:cNvSpPr/>
            <p:nvPr/>
          </p:nvSpPr>
          <p:spPr>
            <a:xfrm>
              <a:off x="1294920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43"/>
            <p:cNvSpPr/>
            <p:nvPr/>
          </p:nvSpPr>
          <p:spPr>
            <a:xfrm>
              <a:off x="1552476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143"/>
            <p:cNvSpPr/>
            <p:nvPr/>
          </p:nvSpPr>
          <p:spPr>
            <a:xfrm>
              <a:off x="1810032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143"/>
            <p:cNvSpPr/>
            <p:nvPr/>
          </p:nvSpPr>
          <p:spPr>
            <a:xfrm>
              <a:off x="2067588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43"/>
            <p:cNvSpPr/>
            <p:nvPr/>
          </p:nvSpPr>
          <p:spPr>
            <a:xfrm>
              <a:off x="2325144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43"/>
            <p:cNvSpPr/>
            <p:nvPr/>
          </p:nvSpPr>
          <p:spPr>
            <a:xfrm>
              <a:off x="2582701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43"/>
            <p:cNvSpPr/>
            <p:nvPr/>
          </p:nvSpPr>
          <p:spPr>
            <a:xfrm>
              <a:off x="2840257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43"/>
            <p:cNvSpPr/>
            <p:nvPr/>
          </p:nvSpPr>
          <p:spPr>
            <a:xfrm>
              <a:off x="3097813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43"/>
            <p:cNvSpPr/>
            <p:nvPr/>
          </p:nvSpPr>
          <p:spPr>
            <a:xfrm>
              <a:off x="3355369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143"/>
            <p:cNvSpPr/>
            <p:nvPr/>
          </p:nvSpPr>
          <p:spPr>
            <a:xfrm>
              <a:off x="3612925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143"/>
            <p:cNvSpPr/>
            <p:nvPr/>
          </p:nvSpPr>
          <p:spPr>
            <a:xfrm>
              <a:off x="3870481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43"/>
            <p:cNvSpPr/>
            <p:nvPr/>
          </p:nvSpPr>
          <p:spPr>
            <a:xfrm>
              <a:off x="4128037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43"/>
            <p:cNvSpPr/>
            <p:nvPr/>
          </p:nvSpPr>
          <p:spPr>
            <a:xfrm>
              <a:off x="4385593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43"/>
            <p:cNvSpPr/>
            <p:nvPr/>
          </p:nvSpPr>
          <p:spPr>
            <a:xfrm>
              <a:off x="4643149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143"/>
            <p:cNvSpPr/>
            <p:nvPr/>
          </p:nvSpPr>
          <p:spPr>
            <a:xfrm>
              <a:off x="4900705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143"/>
            <p:cNvSpPr/>
            <p:nvPr/>
          </p:nvSpPr>
          <p:spPr>
            <a:xfrm>
              <a:off x="5158261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43"/>
            <p:cNvSpPr/>
            <p:nvPr/>
          </p:nvSpPr>
          <p:spPr>
            <a:xfrm>
              <a:off x="5157724" y="10302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64" name="Google Shape;1264;p143"/>
            <p:cNvGrpSpPr/>
            <p:nvPr/>
          </p:nvGrpSpPr>
          <p:grpSpPr>
            <a:xfrm>
              <a:off x="0" y="-1"/>
              <a:ext cx="5109863" cy="1246521"/>
              <a:chOff x="0" y="0"/>
              <a:chExt cx="5109863" cy="1246521"/>
            </a:xfrm>
          </p:grpSpPr>
          <p:sp>
            <p:nvSpPr>
              <p:cNvPr id="1265" name="Google Shape;1265;p143"/>
              <p:cNvSpPr/>
              <p:nvPr/>
            </p:nvSpPr>
            <p:spPr>
              <a:xfrm>
                <a:off x="515112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143"/>
              <p:cNvSpPr/>
              <p:nvPr/>
            </p:nvSpPr>
            <p:spPr>
              <a:xfrm>
                <a:off x="772667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7" name="Google Shape;1267;p143"/>
              <p:cNvSpPr/>
              <p:nvPr/>
            </p:nvSpPr>
            <p:spPr>
              <a:xfrm>
                <a:off x="1030223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143"/>
              <p:cNvSpPr/>
              <p:nvPr/>
            </p:nvSpPr>
            <p:spPr>
              <a:xfrm>
                <a:off x="1287779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143"/>
              <p:cNvSpPr/>
              <p:nvPr/>
            </p:nvSpPr>
            <p:spPr>
              <a:xfrm>
                <a:off x="1545335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143"/>
              <p:cNvSpPr/>
              <p:nvPr/>
            </p:nvSpPr>
            <p:spPr>
              <a:xfrm>
                <a:off x="1802891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143"/>
              <p:cNvSpPr/>
              <p:nvPr/>
            </p:nvSpPr>
            <p:spPr>
              <a:xfrm>
                <a:off x="2060447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143"/>
              <p:cNvSpPr/>
              <p:nvPr/>
            </p:nvSpPr>
            <p:spPr>
              <a:xfrm>
                <a:off x="2318003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143"/>
              <p:cNvSpPr/>
              <p:nvPr/>
            </p:nvSpPr>
            <p:spPr>
              <a:xfrm>
                <a:off x="2575559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143"/>
              <p:cNvSpPr/>
              <p:nvPr/>
            </p:nvSpPr>
            <p:spPr>
              <a:xfrm>
                <a:off x="2833115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143"/>
              <p:cNvSpPr/>
              <p:nvPr/>
            </p:nvSpPr>
            <p:spPr>
              <a:xfrm>
                <a:off x="3090671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43"/>
              <p:cNvSpPr/>
              <p:nvPr/>
            </p:nvSpPr>
            <p:spPr>
              <a:xfrm>
                <a:off x="3348227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43"/>
              <p:cNvSpPr/>
              <p:nvPr/>
            </p:nvSpPr>
            <p:spPr>
              <a:xfrm>
                <a:off x="3605783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43"/>
              <p:cNvSpPr/>
              <p:nvPr/>
            </p:nvSpPr>
            <p:spPr>
              <a:xfrm>
                <a:off x="3863339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143"/>
              <p:cNvSpPr/>
              <p:nvPr/>
            </p:nvSpPr>
            <p:spPr>
              <a:xfrm>
                <a:off x="4120895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143"/>
              <p:cNvSpPr/>
              <p:nvPr/>
            </p:nvSpPr>
            <p:spPr>
              <a:xfrm>
                <a:off x="4378451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43"/>
              <p:cNvSpPr/>
              <p:nvPr/>
            </p:nvSpPr>
            <p:spPr>
              <a:xfrm>
                <a:off x="4636007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43"/>
              <p:cNvSpPr/>
              <p:nvPr/>
            </p:nvSpPr>
            <p:spPr>
              <a:xfrm>
                <a:off x="4893563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p143"/>
              <p:cNvSpPr/>
              <p:nvPr/>
            </p:nvSpPr>
            <p:spPr>
              <a:xfrm>
                <a:off x="0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143"/>
              <p:cNvSpPr/>
              <p:nvPr/>
            </p:nvSpPr>
            <p:spPr>
              <a:xfrm>
                <a:off x="257556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143"/>
              <p:cNvSpPr/>
              <p:nvPr/>
            </p:nvSpPr>
            <p:spPr>
              <a:xfrm>
                <a:off x="515112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143"/>
              <p:cNvSpPr/>
              <p:nvPr/>
            </p:nvSpPr>
            <p:spPr>
              <a:xfrm>
                <a:off x="772667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143"/>
              <p:cNvSpPr/>
              <p:nvPr/>
            </p:nvSpPr>
            <p:spPr>
              <a:xfrm>
                <a:off x="1030223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143"/>
              <p:cNvSpPr/>
              <p:nvPr/>
            </p:nvSpPr>
            <p:spPr>
              <a:xfrm>
                <a:off x="1287779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143"/>
              <p:cNvSpPr/>
              <p:nvPr/>
            </p:nvSpPr>
            <p:spPr>
              <a:xfrm>
                <a:off x="1545335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143"/>
              <p:cNvSpPr/>
              <p:nvPr/>
            </p:nvSpPr>
            <p:spPr>
              <a:xfrm>
                <a:off x="1802891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143"/>
              <p:cNvSpPr/>
              <p:nvPr/>
            </p:nvSpPr>
            <p:spPr>
              <a:xfrm>
                <a:off x="2060447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143"/>
              <p:cNvSpPr/>
              <p:nvPr/>
            </p:nvSpPr>
            <p:spPr>
              <a:xfrm>
                <a:off x="2318003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143"/>
              <p:cNvSpPr/>
              <p:nvPr/>
            </p:nvSpPr>
            <p:spPr>
              <a:xfrm>
                <a:off x="2575559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143"/>
              <p:cNvSpPr/>
              <p:nvPr/>
            </p:nvSpPr>
            <p:spPr>
              <a:xfrm>
                <a:off x="2833115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p143"/>
              <p:cNvSpPr/>
              <p:nvPr/>
            </p:nvSpPr>
            <p:spPr>
              <a:xfrm>
                <a:off x="3090671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143"/>
              <p:cNvSpPr/>
              <p:nvPr/>
            </p:nvSpPr>
            <p:spPr>
              <a:xfrm>
                <a:off x="3348227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143"/>
              <p:cNvSpPr/>
              <p:nvPr/>
            </p:nvSpPr>
            <p:spPr>
              <a:xfrm>
                <a:off x="3605783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143"/>
              <p:cNvSpPr/>
              <p:nvPr/>
            </p:nvSpPr>
            <p:spPr>
              <a:xfrm>
                <a:off x="3863339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143"/>
              <p:cNvSpPr/>
              <p:nvPr/>
            </p:nvSpPr>
            <p:spPr>
              <a:xfrm>
                <a:off x="4120895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143"/>
              <p:cNvSpPr/>
              <p:nvPr/>
            </p:nvSpPr>
            <p:spPr>
              <a:xfrm>
                <a:off x="4378451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143"/>
              <p:cNvSpPr/>
              <p:nvPr/>
            </p:nvSpPr>
            <p:spPr>
              <a:xfrm>
                <a:off x="4636007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143"/>
              <p:cNvSpPr/>
              <p:nvPr/>
            </p:nvSpPr>
            <p:spPr>
              <a:xfrm>
                <a:off x="4893563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143"/>
              <p:cNvSpPr/>
              <p:nvPr/>
            </p:nvSpPr>
            <p:spPr>
              <a:xfrm>
                <a:off x="0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143"/>
              <p:cNvSpPr/>
              <p:nvPr/>
            </p:nvSpPr>
            <p:spPr>
              <a:xfrm>
                <a:off x="257556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143"/>
              <p:cNvSpPr/>
              <p:nvPr/>
            </p:nvSpPr>
            <p:spPr>
              <a:xfrm>
                <a:off x="515112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p143"/>
              <p:cNvSpPr/>
              <p:nvPr/>
            </p:nvSpPr>
            <p:spPr>
              <a:xfrm>
                <a:off x="772667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p143"/>
              <p:cNvSpPr/>
              <p:nvPr/>
            </p:nvSpPr>
            <p:spPr>
              <a:xfrm>
                <a:off x="1030223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p143"/>
              <p:cNvSpPr/>
              <p:nvPr/>
            </p:nvSpPr>
            <p:spPr>
              <a:xfrm>
                <a:off x="1287779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p143"/>
              <p:cNvSpPr/>
              <p:nvPr/>
            </p:nvSpPr>
            <p:spPr>
              <a:xfrm>
                <a:off x="1545335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143"/>
              <p:cNvSpPr/>
              <p:nvPr/>
            </p:nvSpPr>
            <p:spPr>
              <a:xfrm>
                <a:off x="1802891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143"/>
              <p:cNvSpPr/>
              <p:nvPr/>
            </p:nvSpPr>
            <p:spPr>
              <a:xfrm>
                <a:off x="2060447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143"/>
              <p:cNvSpPr/>
              <p:nvPr/>
            </p:nvSpPr>
            <p:spPr>
              <a:xfrm>
                <a:off x="2318003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143"/>
              <p:cNvSpPr/>
              <p:nvPr/>
            </p:nvSpPr>
            <p:spPr>
              <a:xfrm>
                <a:off x="2575559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143"/>
              <p:cNvSpPr/>
              <p:nvPr/>
            </p:nvSpPr>
            <p:spPr>
              <a:xfrm>
                <a:off x="2833115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Google Shape;1315;p143"/>
              <p:cNvSpPr/>
              <p:nvPr/>
            </p:nvSpPr>
            <p:spPr>
              <a:xfrm>
                <a:off x="3090671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143"/>
              <p:cNvSpPr/>
              <p:nvPr/>
            </p:nvSpPr>
            <p:spPr>
              <a:xfrm>
                <a:off x="3348227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7" name="Google Shape;1317;p143"/>
              <p:cNvSpPr/>
              <p:nvPr/>
            </p:nvSpPr>
            <p:spPr>
              <a:xfrm>
                <a:off x="3605783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p143"/>
              <p:cNvSpPr/>
              <p:nvPr/>
            </p:nvSpPr>
            <p:spPr>
              <a:xfrm>
                <a:off x="3863339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9" name="Google Shape;1319;p143"/>
              <p:cNvSpPr/>
              <p:nvPr/>
            </p:nvSpPr>
            <p:spPr>
              <a:xfrm>
                <a:off x="4120895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p143"/>
              <p:cNvSpPr/>
              <p:nvPr/>
            </p:nvSpPr>
            <p:spPr>
              <a:xfrm>
                <a:off x="4378451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Google Shape;1321;p143"/>
              <p:cNvSpPr/>
              <p:nvPr/>
            </p:nvSpPr>
            <p:spPr>
              <a:xfrm>
                <a:off x="4636007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p143"/>
              <p:cNvSpPr/>
              <p:nvPr/>
            </p:nvSpPr>
            <p:spPr>
              <a:xfrm>
                <a:off x="4893563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p143"/>
              <p:cNvSpPr/>
              <p:nvPr/>
            </p:nvSpPr>
            <p:spPr>
              <a:xfrm>
                <a:off x="0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4" name="Google Shape;1324;p143"/>
              <p:cNvSpPr/>
              <p:nvPr/>
            </p:nvSpPr>
            <p:spPr>
              <a:xfrm>
                <a:off x="257556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p143"/>
              <p:cNvSpPr/>
              <p:nvPr/>
            </p:nvSpPr>
            <p:spPr>
              <a:xfrm>
                <a:off x="515112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143"/>
              <p:cNvSpPr/>
              <p:nvPr/>
            </p:nvSpPr>
            <p:spPr>
              <a:xfrm>
                <a:off x="772667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7" name="Google Shape;1327;p143"/>
              <p:cNvSpPr/>
              <p:nvPr/>
            </p:nvSpPr>
            <p:spPr>
              <a:xfrm>
                <a:off x="1030223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Google Shape;1328;p143"/>
              <p:cNvSpPr/>
              <p:nvPr/>
            </p:nvSpPr>
            <p:spPr>
              <a:xfrm>
                <a:off x="1287779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143"/>
              <p:cNvSpPr/>
              <p:nvPr/>
            </p:nvSpPr>
            <p:spPr>
              <a:xfrm>
                <a:off x="1545335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143"/>
              <p:cNvSpPr/>
              <p:nvPr/>
            </p:nvSpPr>
            <p:spPr>
              <a:xfrm>
                <a:off x="1802891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143"/>
              <p:cNvSpPr/>
              <p:nvPr/>
            </p:nvSpPr>
            <p:spPr>
              <a:xfrm>
                <a:off x="2060447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143"/>
              <p:cNvSpPr/>
              <p:nvPr/>
            </p:nvSpPr>
            <p:spPr>
              <a:xfrm>
                <a:off x="2318003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143"/>
              <p:cNvSpPr/>
              <p:nvPr/>
            </p:nvSpPr>
            <p:spPr>
              <a:xfrm>
                <a:off x="2575559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143"/>
              <p:cNvSpPr/>
              <p:nvPr/>
            </p:nvSpPr>
            <p:spPr>
              <a:xfrm>
                <a:off x="2833115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143"/>
              <p:cNvSpPr/>
              <p:nvPr/>
            </p:nvSpPr>
            <p:spPr>
              <a:xfrm>
                <a:off x="3090671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143"/>
              <p:cNvSpPr/>
              <p:nvPr/>
            </p:nvSpPr>
            <p:spPr>
              <a:xfrm>
                <a:off x="3348227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143"/>
              <p:cNvSpPr/>
              <p:nvPr/>
            </p:nvSpPr>
            <p:spPr>
              <a:xfrm>
                <a:off x="3605783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143"/>
              <p:cNvSpPr/>
              <p:nvPr/>
            </p:nvSpPr>
            <p:spPr>
              <a:xfrm>
                <a:off x="3863339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143"/>
              <p:cNvSpPr/>
              <p:nvPr/>
            </p:nvSpPr>
            <p:spPr>
              <a:xfrm>
                <a:off x="4120895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143"/>
              <p:cNvSpPr/>
              <p:nvPr/>
            </p:nvSpPr>
            <p:spPr>
              <a:xfrm>
                <a:off x="4378451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143"/>
              <p:cNvSpPr/>
              <p:nvPr/>
            </p:nvSpPr>
            <p:spPr>
              <a:xfrm>
                <a:off x="4636007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143"/>
              <p:cNvSpPr/>
              <p:nvPr/>
            </p:nvSpPr>
            <p:spPr>
              <a:xfrm>
                <a:off x="4893563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143"/>
              <p:cNvSpPr/>
              <p:nvPr/>
            </p:nvSpPr>
            <p:spPr>
              <a:xfrm>
                <a:off x="0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143"/>
              <p:cNvSpPr/>
              <p:nvPr/>
            </p:nvSpPr>
            <p:spPr>
              <a:xfrm>
                <a:off x="257556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143"/>
              <p:cNvSpPr/>
              <p:nvPr/>
            </p:nvSpPr>
            <p:spPr>
              <a:xfrm>
                <a:off x="515112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143"/>
              <p:cNvSpPr/>
              <p:nvPr/>
            </p:nvSpPr>
            <p:spPr>
              <a:xfrm>
                <a:off x="772667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143"/>
              <p:cNvSpPr/>
              <p:nvPr/>
            </p:nvSpPr>
            <p:spPr>
              <a:xfrm>
                <a:off x="1030223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143"/>
              <p:cNvSpPr/>
              <p:nvPr/>
            </p:nvSpPr>
            <p:spPr>
              <a:xfrm>
                <a:off x="1287779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143"/>
              <p:cNvSpPr/>
              <p:nvPr/>
            </p:nvSpPr>
            <p:spPr>
              <a:xfrm>
                <a:off x="1545335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143"/>
              <p:cNvSpPr/>
              <p:nvPr/>
            </p:nvSpPr>
            <p:spPr>
              <a:xfrm>
                <a:off x="1802891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143"/>
              <p:cNvSpPr/>
              <p:nvPr/>
            </p:nvSpPr>
            <p:spPr>
              <a:xfrm>
                <a:off x="2060447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143"/>
              <p:cNvSpPr/>
              <p:nvPr/>
            </p:nvSpPr>
            <p:spPr>
              <a:xfrm>
                <a:off x="2318003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143"/>
              <p:cNvSpPr/>
              <p:nvPr/>
            </p:nvSpPr>
            <p:spPr>
              <a:xfrm>
                <a:off x="2575559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143"/>
              <p:cNvSpPr/>
              <p:nvPr/>
            </p:nvSpPr>
            <p:spPr>
              <a:xfrm>
                <a:off x="2833115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143"/>
              <p:cNvSpPr/>
              <p:nvPr/>
            </p:nvSpPr>
            <p:spPr>
              <a:xfrm>
                <a:off x="3090671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143"/>
              <p:cNvSpPr/>
              <p:nvPr/>
            </p:nvSpPr>
            <p:spPr>
              <a:xfrm>
                <a:off x="3348227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143"/>
              <p:cNvSpPr/>
              <p:nvPr/>
            </p:nvSpPr>
            <p:spPr>
              <a:xfrm>
                <a:off x="3605783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143"/>
              <p:cNvSpPr/>
              <p:nvPr/>
            </p:nvSpPr>
            <p:spPr>
              <a:xfrm>
                <a:off x="3863339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143"/>
              <p:cNvSpPr/>
              <p:nvPr/>
            </p:nvSpPr>
            <p:spPr>
              <a:xfrm>
                <a:off x="4120895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143"/>
              <p:cNvSpPr/>
              <p:nvPr/>
            </p:nvSpPr>
            <p:spPr>
              <a:xfrm>
                <a:off x="4378451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143"/>
              <p:cNvSpPr/>
              <p:nvPr/>
            </p:nvSpPr>
            <p:spPr>
              <a:xfrm>
                <a:off x="4636007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143"/>
              <p:cNvSpPr/>
              <p:nvPr/>
            </p:nvSpPr>
            <p:spPr>
              <a:xfrm>
                <a:off x="4893563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3" name="Google Shape;1363;p143"/>
            <p:cNvSpPr/>
            <p:nvPr/>
          </p:nvSpPr>
          <p:spPr>
            <a:xfrm>
              <a:off x="7140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143"/>
            <p:cNvSpPr/>
            <p:nvPr/>
          </p:nvSpPr>
          <p:spPr>
            <a:xfrm>
              <a:off x="264696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143"/>
            <p:cNvSpPr/>
            <p:nvPr/>
          </p:nvSpPr>
          <p:spPr>
            <a:xfrm>
              <a:off x="522252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43"/>
            <p:cNvSpPr/>
            <p:nvPr/>
          </p:nvSpPr>
          <p:spPr>
            <a:xfrm>
              <a:off x="779808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143"/>
            <p:cNvSpPr/>
            <p:nvPr/>
          </p:nvSpPr>
          <p:spPr>
            <a:xfrm>
              <a:off x="1037364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143"/>
            <p:cNvSpPr/>
            <p:nvPr/>
          </p:nvSpPr>
          <p:spPr>
            <a:xfrm>
              <a:off x="1294920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43"/>
            <p:cNvSpPr/>
            <p:nvPr/>
          </p:nvSpPr>
          <p:spPr>
            <a:xfrm>
              <a:off x="1552476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143"/>
            <p:cNvSpPr/>
            <p:nvPr/>
          </p:nvSpPr>
          <p:spPr>
            <a:xfrm>
              <a:off x="1810032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143"/>
            <p:cNvSpPr/>
            <p:nvPr/>
          </p:nvSpPr>
          <p:spPr>
            <a:xfrm>
              <a:off x="2067588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43"/>
            <p:cNvSpPr/>
            <p:nvPr/>
          </p:nvSpPr>
          <p:spPr>
            <a:xfrm>
              <a:off x="2325144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43"/>
            <p:cNvSpPr/>
            <p:nvPr/>
          </p:nvSpPr>
          <p:spPr>
            <a:xfrm>
              <a:off x="2582701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143"/>
            <p:cNvSpPr/>
            <p:nvPr/>
          </p:nvSpPr>
          <p:spPr>
            <a:xfrm>
              <a:off x="2840257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43"/>
            <p:cNvSpPr/>
            <p:nvPr/>
          </p:nvSpPr>
          <p:spPr>
            <a:xfrm>
              <a:off x="3097813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43"/>
            <p:cNvSpPr/>
            <p:nvPr/>
          </p:nvSpPr>
          <p:spPr>
            <a:xfrm>
              <a:off x="3355369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143"/>
            <p:cNvSpPr/>
            <p:nvPr/>
          </p:nvSpPr>
          <p:spPr>
            <a:xfrm>
              <a:off x="3612925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8" name="Google Shape;1378;p143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You can</a:t>
            </a:r>
            <a:r>
              <a:rPr lang="en-US"/>
              <a:t>’t trust the data</a:t>
            </a:r>
            <a:endParaRPr/>
          </a:p>
        </p:txBody>
      </p:sp>
      <p:sp>
        <p:nvSpPr>
          <p:cNvPr id="1379" name="Google Shape;1379;p143"/>
          <p:cNvSpPr/>
          <p:nvPr/>
        </p:nvSpPr>
        <p:spPr>
          <a:xfrm>
            <a:off x="17591681" y="9668774"/>
            <a:ext cx="532200" cy="432600"/>
          </a:xfrm>
          <a:prstGeom prst="ellipse">
            <a:avLst/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143"/>
          <p:cNvSpPr/>
          <p:nvPr/>
        </p:nvSpPr>
        <p:spPr>
          <a:xfrm>
            <a:off x="16957859" y="8638550"/>
            <a:ext cx="532200" cy="432600"/>
          </a:xfrm>
          <a:prstGeom prst="ellipse">
            <a:avLst/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143"/>
          <p:cNvSpPr/>
          <p:nvPr/>
        </p:nvSpPr>
        <p:spPr>
          <a:xfrm>
            <a:off x="5549119" y="9153662"/>
            <a:ext cx="532200" cy="432600"/>
          </a:xfrm>
          <a:prstGeom prst="ellipse">
            <a:avLst/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2" name="Google Shape;1382;p143"/>
          <p:cNvGrpSpPr/>
          <p:nvPr/>
        </p:nvGrpSpPr>
        <p:grpSpPr>
          <a:xfrm>
            <a:off x="8718217" y="8123436"/>
            <a:ext cx="7504308" cy="2961934"/>
            <a:chOff x="0" y="-1"/>
            <a:chExt cx="3049416" cy="1480967"/>
          </a:xfrm>
        </p:grpSpPr>
        <p:sp>
          <p:nvSpPr>
            <p:cNvPr id="1383" name="Google Shape;1383;p143"/>
            <p:cNvSpPr/>
            <p:nvPr/>
          </p:nvSpPr>
          <p:spPr>
            <a:xfrm>
              <a:off x="514575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43"/>
            <p:cNvSpPr/>
            <p:nvPr/>
          </p:nvSpPr>
          <p:spPr>
            <a:xfrm>
              <a:off x="0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43"/>
            <p:cNvSpPr/>
            <p:nvPr/>
          </p:nvSpPr>
          <p:spPr>
            <a:xfrm>
              <a:off x="2575560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43"/>
            <p:cNvSpPr/>
            <p:nvPr/>
          </p:nvSpPr>
          <p:spPr>
            <a:xfrm>
              <a:off x="2833116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143"/>
            <p:cNvSpPr/>
            <p:nvPr/>
          </p:nvSpPr>
          <p:spPr>
            <a:xfrm>
              <a:off x="257556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143"/>
            <p:cNvSpPr/>
            <p:nvPr/>
          </p:nvSpPr>
          <p:spPr>
            <a:xfrm>
              <a:off x="2318004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9" name="Google Shape;1389;p143"/>
          <p:cNvGrpSpPr/>
          <p:nvPr/>
        </p:nvGrpSpPr>
        <p:grpSpPr>
          <a:xfrm>
            <a:off x="5531541" y="8123438"/>
            <a:ext cx="13226259" cy="3477044"/>
            <a:chOff x="-1" y="0"/>
            <a:chExt cx="5374562" cy="1738522"/>
          </a:xfrm>
        </p:grpSpPr>
        <p:sp>
          <p:nvSpPr>
            <p:cNvPr id="1390" name="Google Shape;1390;p143"/>
            <p:cNvSpPr/>
            <p:nvPr/>
          </p:nvSpPr>
          <p:spPr>
            <a:xfrm>
              <a:off x="4385593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43"/>
            <p:cNvSpPr/>
            <p:nvPr/>
          </p:nvSpPr>
          <p:spPr>
            <a:xfrm>
              <a:off x="4643149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43"/>
            <p:cNvSpPr/>
            <p:nvPr/>
          </p:nvSpPr>
          <p:spPr>
            <a:xfrm>
              <a:off x="4900705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43"/>
            <p:cNvSpPr/>
            <p:nvPr/>
          </p:nvSpPr>
          <p:spPr>
            <a:xfrm>
              <a:off x="5158261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143"/>
            <p:cNvSpPr/>
            <p:nvPr/>
          </p:nvSpPr>
          <p:spPr>
            <a:xfrm>
              <a:off x="766063" y="2641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143"/>
            <p:cNvSpPr/>
            <p:nvPr/>
          </p:nvSpPr>
          <p:spPr>
            <a:xfrm>
              <a:off x="-1" y="2641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43"/>
            <p:cNvSpPr/>
            <p:nvPr/>
          </p:nvSpPr>
          <p:spPr>
            <a:xfrm>
              <a:off x="257555" y="2641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43"/>
            <p:cNvSpPr/>
            <p:nvPr/>
          </p:nvSpPr>
          <p:spPr>
            <a:xfrm>
              <a:off x="515111" y="2641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43"/>
            <p:cNvSpPr/>
            <p:nvPr/>
          </p:nvSpPr>
          <p:spPr>
            <a:xfrm>
              <a:off x="1810032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143"/>
            <p:cNvSpPr/>
            <p:nvPr/>
          </p:nvSpPr>
          <p:spPr>
            <a:xfrm>
              <a:off x="2325144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143"/>
            <p:cNvSpPr/>
            <p:nvPr/>
          </p:nvSpPr>
          <p:spPr>
            <a:xfrm>
              <a:off x="3097813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143"/>
            <p:cNvSpPr/>
            <p:nvPr/>
          </p:nvSpPr>
          <p:spPr>
            <a:xfrm>
              <a:off x="361292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143"/>
            <p:cNvSpPr/>
            <p:nvPr/>
          </p:nvSpPr>
          <p:spPr>
            <a:xfrm>
              <a:off x="490070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143"/>
            <p:cNvSpPr/>
            <p:nvPr/>
          </p:nvSpPr>
          <p:spPr>
            <a:xfrm>
              <a:off x="264696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143"/>
            <p:cNvSpPr/>
            <p:nvPr/>
          </p:nvSpPr>
          <p:spPr>
            <a:xfrm>
              <a:off x="1036827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143"/>
            <p:cNvSpPr/>
            <p:nvPr/>
          </p:nvSpPr>
          <p:spPr>
            <a:xfrm>
              <a:off x="1551939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143"/>
            <p:cNvSpPr/>
            <p:nvPr/>
          </p:nvSpPr>
          <p:spPr>
            <a:xfrm>
              <a:off x="3354832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143"/>
            <p:cNvSpPr/>
            <p:nvPr/>
          </p:nvSpPr>
          <p:spPr>
            <a:xfrm>
              <a:off x="3612388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143"/>
            <p:cNvSpPr/>
            <p:nvPr/>
          </p:nvSpPr>
          <p:spPr>
            <a:xfrm>
              <a:off x="3869944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143"/>
            <p:cNvSpPr/>
            <p:nvPr/>
          </p:nvSpPr>
          <p:spPr>
            <a:xfrm>
              <a:off x="4385056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143"/>
            <p:cNvSpPr/>
            <p:nvPr/>
          </p:nvSpPr>
          <p:spPr>
            <a:xfrm>
              <a:off x="5157724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143"/>
            <p:cNvSpPr/>
            <p:nvPr/>
          </p:nvSpPr>
          <p:spPr>
            <a:xfrm>
              <a:off x="264696" y="101701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143"/>
            <p:cNvSpPr/>
            <p:nvPr/>
          </p:nvSpPr>
          <p:spPr>
            <a:xfrm>
              <a:off x="522252" y="101701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143"/>
            <p:cNvSpPr/>
            <p:nvPr/>
          </p:nvSpPr>
          <p:spPr>
            <a:xfrm>
              <a:off x="1294920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143"/>
            <p:cNvSpPr/>
            <p:nvPr/>
          </p:nvSpPr>
          <p:spPr>
            <a:xfrm>
              <a:off x="1552476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143"/>
            <p:cNvSpPr/>
            <p:nvPr/>
          </p:nvSpPr>
          <p:spPr>
            <a:xfrm>
              <a:off x="2067588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143"/>
            <p:cNvSpPr/>
            <p:nvPr/>
          </p:nvSpPr>
          <p:spPr>
            <a:xfrm>
              <a:off x="2582701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143"/>
            <p:cNvSpPr/>
            <p:nvPr/>
          </p:nvSpPr>
          <p:spPr>
            <a:xfrm>
              <a:off x="2840257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143"/>
            <p:cNvSpPr/>
            <p:nvPr/>
          </p:nvSpPr>
          <p:spPr>
            <a:xfrm>
              <a:off x="3355369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143"/>
            <p:cNvSpPr/>
            <p:nvPr/>
          </p:nvSpPr>
          <p:spPr>
            <a:xfrm>
              <a:off x="4385593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143"/>
            <p:cNvSpPr/>
            <p:nvPr/>
          </p:nvSpPr>
          <p:spPr>
            <a:xfrm>
              <a:off x="264159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143"/>
            <p:cNvSpPr/>
            <p:nvPr/>
          </p:nvSpPr>
          <p:spPr>
            <a:xfrm>
              <a:off x="521715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143"/>
            <p:cNvSpPr/>
            <p:nvPr/>
          </p:nvSpPr>
          <p:spPr>
            <a:xfrm>
              <a:off x="2582164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143"/>
            <p:cNvSpPr/>
            <p:nvPr/>
          </p:nvSpPr>
          <p:spPr>
            <a:xfrm>
              <a:off x="2839720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143"/>
            <p:cNvSpPr/>
            <p:nvPr/>
          </p:nvSpPr>
          <p:spPr>
            <a:xfrm>
              <a:off x="3354832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143"/>
            <p:cNvSpPr/>
            <p:nvPr/>
          </p:nvSpPr>
          <p:spPr>
            <a:xfrm>
              <a:off x="4127500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143"/>
            <p:cNvSpPr/>
            <p:nvPr/>
          </p:nvSpPr>
          <p:spPr>
            <a:xfrm>
              <a:off x="5157724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143"/>
            <p:cNvSpPr/>
            <p:nvPr/>
          </p:nvSpPr>
          <p:spPr>
            <a:xfrm>
              <a:off x="522252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1428;p143"/>
            <p:cNvSpPr/>
            <p:nvPr/>
          </p:nvSpPr>
          <p:spPr>
            <a:xfrm>
              <a:off x="779808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1429;p143"/>
            <p:cNvSpPr/>
            <p:nvPr/>
          </p:nvSpPr>
          <p:spPr>
            <a:xfrm>
              <a:off x="4385593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143"/>
            <p:cNvSpPr/>
            <p:nvPr/>
          </p:nvSpPr>
          <p:spPr>
            <a:xfrm>
              <a:off x="5158261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143"/>
            <p:cNvSpPr/>
            <p:nvPr/>
          </p:nvSpPr>
          <p:spPr>
            <a:xfrm>
              <a:off x="1551939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143"/>
            <p:cNvSpPr/>
            <p:nvPr/>
          </p:nvSpPr>
          <p:spPr>
            <a:xfrm>
              <a:off x="2324607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1433;p143"/>
            <p:cNvSpPr/>
            <p:nvPr/>
          </p:nvSpPr>
          <p:spPr>
            <a:xfrm>
              <a:off x="2582164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143"/>
            <p:cNvSpPr/>
            <p:nvPr/>
          </p:nvSpPr>
          <p:spPr>
            <a:xfrm>
              <a:off x="2839720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143"/>
            <p:cNvSpPr/>
            <p:nvPr/>
          </p:nvSpPr>
          <p:spPr>
            <a:xfrm>
              <a:off x="3097276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143"/>
            <p:cNvSpPr/>
            <p:nvPr/>
          </p:nvSpPr>
          <p:spPr>
            <a:xfrm>
              <a:off x="3354832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143"/>
            <p:cNvSpPr/>
            <p:nvPr/>
          </p:nvSpPr>
          <p:spPr>
            <a:xfrm>
              <a:off x="3612388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143"/>
            <p:cNvSpPr/>
            <p:nvPr/>
          </p:nvSpPr>
          <p:spPr>
            <a:xfrm>
              <a:off x="3869944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143"/>
            <p:cNvSpPr/>
            <p:nvPr/>
          </p:nvSpPr>
          <p:spPr>
            <a:xfrm>
              <a:off x="4127500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143"/>
            <p:cNvSpPr/>
            <p:nvPr/>
          </p:nvSpPr>
          <p:spPr>
            <a:xfrm>
              <a:off x="4385056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143"/>
            <p:cNvSpPr/>
            <p:nvPr/>
          </p:nvSpPr>
          <p:spPr>
            <a:xfrm>
              <a:off x="4642612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143"/>
            <p:cNvSpPr/>
            <p:nvPr/>
          </p:nvSpPr>
          <p:spPr>
            <a:xfrm>
              <a:off x="4900168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143"/>
            <p:cNvSpPr/>
            <p:nvPr/>
          </p:nvSpPr>
          <p:spPr>
            <a:xfrm>
              <a:off x="5157724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143"/>
            <p:cNvSpPr/>
            <p:nvPr/>
          </p:nvSpPr>
          <p:spPr>
            <a:xfrm>
              <a:off x="2067588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143"/>
            <p:cNvSpPr/>
            <p:nvPr/>
          </p:nvSpPr>
          <p:spPr>
            <a:xfrm>
              <a:off x="2325144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143"/>
            <p:cNvSpPr/>
            <p:nvPr/>
          </p:nvSpPr>
          <p:spPr>
            <a:xfrm>
              <a:off x="2840257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143"/>
            <p:cNvSpPr/>
            <p:nvPr/>
          </p:nvSpPr>
          <p:spPr>
            <a:xfrm>
              <a:off x="3097813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143"/>
            <p:cNvSpPr/>
            <p:nvPr/>
          </p:nvSpPr>
          <p:spPr>
            <a:xfrm>
              <a:off x="4385593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143"/>
            <p:cNvSpPr/>
            <p:nvPr/>
          </p:nvSpPr>
          <p:spPr>
            <a:xfrm>
              <a:off x="5158261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0" name="Google Shape;1450;p143"/>
          <p:cNvSpPr/>
          <p:nvPr/>
        </p:nvSpPr>
        <p:spPr>
          <a:xfrm>
            <a:off x="5320357" y="12444740"/>
            <a:ext cx="13854300" cy="8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Data: John C. Bogle, (2007) The Little Book of Common Sense Investing, J Wiley &amp; Sons, pp. 80-81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 equity fund data from 1970-2005.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143"/>
          <p:cNvSpPr txBox="1"/>
          <p:nvPr>
            <p:ph idx="12" type="sldNum"/>
          </p:nvPr>
        </p:nvSpPr>
        <p:spPr>
          <a:xfrm>
            <a:off x="22525069" y="1302694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44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lang="en-US"/>
              <a:t>4</a:t>
            </a: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. Incoming client portfolio analysis</a:t>
            </a:r>
            <a:endParaRPr/>
          </a:p>
        </p:txBody>
      </p:sp>
      <p:sp>
        <p:nvSpPr>
          <p:cNvPr id="1457" name="Google Shape;1457;p144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-787400" lvl="0" marL="78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</a:pPr>
            <a:r>
              <a:rPr b="0" i="0" lang="en-US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Just because he got away with it doesn’t mean it wasn’t risky!</a:t>
            </a:r>
            <a:endParaRPr/>
          </a:p>
        </p:txBody>
      </p:sp>
      <p:pic>
        <p:nvPicPr>
          <p:cNvPr id="1458" name="Google Shape;1458;p144"/>
          <p:cNvPicPr preferRelativeResize="0"/>
          <p:nvPr/>
        </p:nvPicPr>
        <p:blipFill rotWithShape="1">
          <a:blip r:embed="rId3">
            <a:alphaModFix/>
          </a:blip>
          <a:srcRect b="0" l="17498" r="0" t="0"/>
          <a:stretch/>
        </p:blipFill>
        <p:spPr>
          <a:xfrm rot="5400000">
            <a:off x="7620089" y="3538998"/>
            <a:ext cx="9157200" cy="83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9" name="Google Shape;1459;p144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45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lang="en-US"/>
              <a:t>5. </a:t>
            </a: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Selecting the most suitable mix for you</a:t>
            </a:r>
            <a:endParaRPr/>
          </a:p>
        </p:txBody>
      </p:sp>
      <p:sp>
        <p:nvSpPr>
          <p:cNvPr id="1465" name="Google Shape;1465;p145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-787400" lvl="0" marL="78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</a:pPr>
            <a:r>
              <a:rPr b="0" i="0" lang="en-US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Balancing ownership and lending</a:t>
            </a:r>
            <a:endParaRPr/>
          </a:p>
        </p:txBody>
      </p:sp>
      <p:grpSp>
        <p:nvGrpSpPr>
          <p:cNvPr id="1466" name="Google Shape;1466;p145"/>
          <p:cNvGrpSpPr/>
          <p:nvPr/>
        </p:nvGrpSpPr>
        <p:grpSpPr>
          <a:xfrm>
            <a:off x="3546577" y="3185944"/>
            <a:ext cx="18010570" cy="9244300"/>
            <a:chOff x="-1" y="-1"/>
            <a:chExt cx="7318692" cy="4622150"/>
          </a:xfrm>
        </p:grpSpPr>
        <p:pic>
          <p:nvPicPr>
            <p:cNvPr id="1467" name="Google Shape;1467;p1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02360" y="416781"/>
              <a:ext cx="1236300" cy="1236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68" name="Google Shape;1468;p145"/>
            <p:cNvGrpSpPr/>
            <p:nvPr/>
          </p:nvGrpSpPr>
          <p:grpSpPr>
            <a:xfrm>
              <a:off x="-1" y="-1"/>
              <a:ext cx="7318692" cy="4622150"/>
              <a:chOff x="0" y="0"/>
              <a:chExt cx="7318692" cy="4622150"/>
            </a:xfrm>
          </p:grpSpPr>
          <p:cxnSp>
            <p:nvCxnSpPr>
              <p:cNvPr id="1469" name="Google Shape;1469;p145"/>
              <p:cNvCxnSpPr/>
              <p:nvPr/>
            </p:nvCxnSpPr>
            <p:spPr>
              <a:xfrm>
                <a:off x="809034" y="26962"/>
                <a:ext cx="10800" cy="41217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383425"/>
                </a:solidFill>
                <a:prstDash val="solid"/>
                <a:round/>
                <a:headEnd len="med" w="med" type="triangle"/>
                <a:tailEnd len="sm" w="sm" type="none"/>
              </a:ln>
            </p:spPr>
          </p:cxnSp>
          <p:cxnSp>
            <p:nvCxnSpPr>
              <p:cNvPr id="1470" name="Google Shape;1470;p145"/>
              <p:cNvCxnSpPr/>
              <p:nvPr/>
            </p:nvCxnSpPr>
            <p:spPr>
              <a:xfrm>
                <a:off x="809033" y="4159654"/>
                <a:ext cx="6100500" cy="1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383425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1471" name="Google Shape;1471;p145"/>
              <p:cNvSpPr/>
              <p:nvPr/>
            </p:nvSpPr>
            <p:spPr>
              <a:xfrm>
                <a:off x="4576237" y="91062"/>
                <a:ext cx="23124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Growth assets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72" name="Google Shape;1472;p145"/>
              <p:cNvCxnSpPr/>
              <p:nvPr/>
            </p:nvCxnSpPr>
            <p:spPr>
              <a:xfrm flipH="1" rot="10800000">
                <a:off x="1935154" y="1360913"/>
                <a:ext cx="3039300" cy="18585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383425"/>
                </a:solidFill>
                <a:prstDash val="dash"/>
                <a:round/>
                <a:headEnd len="med" w="med" type="triangle"/>
                <a:tailEnd len="med" w="med" type="triangle"/>
              </a:ln>
            </p:spPr>
          </p:cxnSp>
          <p:sp>
            <p:nvSpPr>
              <p:cNvPr id="1473" name="Google Shape;1473;p145"/>
              <p:cNvSpPr/>
              <p:nvPr/>
            </p:nvSpPr>
            <p:spPr>
              <a:xfrm>
                <a:off x="0" y="0"/>
                <a:ext cx="5235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Return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45"/>
              <p:cNvSpPr/>
              <p:nvPr/>
            </p:nvSpPr>
            <p:spPr>
              <a:xfrm>
                <a:off x="6967992" y="3966501"/>
                <a:ext cx="3507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Risk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75" name="Google Shape;1475;p14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92271" y="2876697"/>
                <a:ext cx="1216500" cy="1216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76" name="Google Shape;1476;p145"/>
              <p:cNvSpPr/>
              <p:nvPr/>
            </p:nvSpPr>
            <p:spPr>
              <a:xfrm rot="-5400000">
                <a:off x="-1425561" y="2099120"/>
                <a:ext cx="37077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Your financial need to take risk to meet your goals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45"/>
              <p:cNvSpPr/>
              <p:nvPr/>
            </p:nvSpPr>
            <p:spPr>
              <a:xfrm>
                <a:off x="2863017" y="4353050"/>
                <a:ext cx="40467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Your emotional tolerance to and financial capacity for risk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78" name="Google Shape;1478;p145"/>
              <p:cNvCxnSpPr/>
              <p:nvPr/>
            </p:nvCxnSpPr>
            <p:spPr>
              <a:xfrm>
                <a:off x="838503" y="2245116"/>
                <a:ext cx="19503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83425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1479" name="Google Shape;1479;p145"/>
              <p:cNvCxnSpPr/>
              <p:nvPr/>
            </p:nvCxnSpPr>
            <p:spPr>
              <a:xfrm rot="10800000">
                <a:off x="3455210" y="2950350"/>
                <a:ext cx="0" cy="1177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83425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1480" name="Google Shape;1480;p145"/>
              <p:cNvSpPr/>
              <p:nvPr/>
            </p:nvSpPr>
            <p:spPr>
              <a:xfrm>
                <a:off x="2172764" y="1426108"/>
                <a:ext cx="23124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Your portfolio?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145"/>
              <p:cNvSpPr/>
              <p:nvPr/>
            </p:nvSpPr>
            <p:spPr>
              <a:xfrm>
                <a:off x="453212" y="2634516"/>
                <a:ext cx="23124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Defensive assets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82" name="Google Shape;1482;p1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39449" y="1771253"/>
              <a:ext cx="1167900" cy="1167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3" name="Google Shape;1483;p145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8" name="Google Shape;1488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2550"/>
            <a:ext cx="24377648" cy="1229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146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1">
              <a:alpha val="3647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90" name="Google Shape;1490;p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1" name="Google Shape;1491;p146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92" name="Google Shape;1492;p146"/>
          <p:cNvSpPr/>
          <p:nvPr/>
        </p:nvSpPr>
        <p:spPr>
          <a:xfrm flipH="1">
            <a:off x="3784816" y="5450164"/>
            <a:ext cx="1828177" cy="182817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146"/>
          <p:cNvSpPr/>
          <p:nvPr/>
        </p:nvSpPr>
        <p:spPr>
          <a:xfrm>
            <a:off x="5612994" y="5450164"/>
            <a:ext cx="13323936" cy="1828177"/>
          </a:xfrm>
          <a:prstGeom prst="rect">
            <a:avLst/>
          </a:prstGeom>
          <a:solidFill>
            <a:srgbClr val="E3E3E1">
              <a:alpha val="4117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4" name="Google Shape;1494;p146"/>
          <p:cNvSpPr txBox="1"/>
          <p:nvPr/>
        </p:nvSpPr>
        <p:spPr>
          <a:xfrm>
            <a:off x="5920346" y="5727157"/>
            <a:ext cx="13518027" cy="1274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Strategy </a:t>
            </a:r>
            <a:r>
              <a:rPr b="0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Presentation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47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0" name="Google Shape;1500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1" name="Google Shape;1501;p14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02" name="Google Shape;1502;p147"/>
          <p:cNvSpPr/>
          <p:nvPr/>
        </p:nvSpPr>
        <p:spPr>
          <a:xfrm rot="5400000">
            <a:off x="9959318" y="2597201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03" name="Google Shape;1503;p147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1504" name="Google Shape;1504;p147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5" name="Google Shape;1505;p147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147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1507" name="Google Shape;1507;p14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8" name="Google Shape;1508;p14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9" name="Google Shape;1509;p147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1510" name="Google Shape;1510;p14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1" name="Google Shape;1511;p14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2" name="Google Shape;1512;p14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13" name="Google Shape;1513;p147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4" name="Google Shape;1514;p147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1515" name="Google Shape;1515;p14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6" name="Google Shape;1516;p14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7" name="Google Shape;1517;p147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1518" name="Google Shape;1518;p14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9" name="Google Shape;1519;p14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0" name="Google Shape;1520;p147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1521" name="Google Shape;1521;p147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2" name="Google Shape;1522;p147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147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1524" name="Google Shape;1524;p14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99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5" name="Google Shape;1525;p14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6" name="Google Shape;1526;p147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1527" name="Google Shape;1527;p14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8" name="Google Shape;1528;p14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9" name="Google Shape;1529;p147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1530" name="Google Shape;1530;p14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31" name="Google Shape;1531;p14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32" name="Google Shape;1532;p14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33" name="Google Shape;1533;p147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1534" name="Google Shape;1534;p14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35" name="Google Shape;1535;p14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36" name="Google Shape;1536;p14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37" name="Google Shape;1537;p147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1538" name="Google Shape;1538;p14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39" name="Google Shape;1539;p14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40" name="Google Shape;1540;p14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41" name="Google Shape;1541;p147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147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3" name="Google Shape;1543;p147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1544" name="Google Shape;1544;p14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45" name="Google Shape;1545;p14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46" name="Google Shape;1546;p147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147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147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3" name="Google Shape;1553;p148"/>
          <p:cNvPicPr preferRelativeResize="0"/>
          <p:nvPr/>
        </p:nvPicPr>
        <p:blipFill rotWithShape="1">
          <a:blip r:embed="rId3">
            <a:alphaModFix/>
          </a:blip>
          <a:srcRect b="0" l="0" r="26530" t="0"/>
          <a:stretch/>
        </p:blipFill>
        <p:spPr>
          <a:xfrm>
            <a:off x="9269299" y="0"/>
            <a:ext cx="151083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148"/>
          <p:cNvSpPr/>
          <p:nvPr/>
        </p:nvSpPr>
        <p:spPr>
          <a:xfrm>
            <a:off x="8023123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5" name="Google Shape;1555;p148"/>
          <p:cNvSpPr/>
          <p:nvPr/>
        </p:nvSpPr>
        <p:spPr>
          <a:xfrm>
            <a:off x="7567932" y="0"/>
            <a:ext cx="1127759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56" name="Google Shape;1556;p14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557" name="Google Shape;1557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148"/>
          <p:cNvSpPr txBox="1"/>
          <p:nvPr/>
        </p:nvSpPr>
        <p:spPr>
          <a:xfrm>
            <a:off x="2890645" y="4074976"/>
            <a:ext cx="12082655" cy="217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Do the technical work. </a:t>
            </a:r>
            <a:endParaRPr/>
          </a:p>
        </p:txBody>
      </p:sp>
      <p:sp>
        <p:nvSpPr>
          <p:cNvPr id="1559" name="Google Shape;1559;p148"/>
          <p:cNvSpPr txBox="1"/>
          <p:nvPr/>
        </p:nvSpPr>
        <p:spPr>
          <a:xfrm>
            <a:off x="2890645" y="6398034"/>
            <a:ext cx="11015856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What are your recommendations based on your research?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4" name="Google Shape;1564;p149"/>
          <p:cNvPicPr preferRelativeResize="0"/>
          <p:nvPr/>
        </p:nvPicPr>
        <p:blipFill rotWithShape="1">
          <a:blip r:embed="rId3">
            <a:alphaModFix/>
          </a:blip>
          <a:srcRect b="0" l="0" r="9278" t="0"/>
          <a:stretch/>
        </p:blipFill>
        <p:spPr>
          <a:xfrm>
            <a:off x="5740451" y="0"/>
            <a:ext cx="1866518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p149"/>
          <p:cNvSpPr/>
          <p:nvPr/>
        </p:nvSpPr>
        <p:spPr>
          <a:xfrm>
            <a:off x="4965437" y="0"/>
            <a:ext cx="1741766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6" name="Google Shape;1566;p149"/>
          <p:cNvSpPr/>
          <p:nvPr/>
        </p:nvSpPr>
        <p:spPr>
          <a:xfrm>
            <a:off x="5566368" y="0"/>
            <a:ext cx="1741766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7" name="Google Shape;1567;p149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Build a cashflow model:</a:t>
            </a:r>
            <a:endParaRPr/>
          </a:p>
        </p:txBody>
      </p:sp>
      <p:pic>
        <p:nvPicPr>
          <p:cNvPr id="1568" name="Google Shape;1568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9" name="Google Shape;1569;p14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570" name="Google Shape;1570;p149"/>
          <p:cNvGrpSpPr/>
          <p:nvPr/>
        </p:nvGrpSpPr>
        <p:grpSpPr>
          <a:xfrm>
            <a:off x="1675965" y="3435809"/>
            <a:ext cx="13373535" cy="1826640"/>
            <a:chOff x="1185075" y="5194140"/>
            <a:chExt cx="17861255" cy="2439601"/>
          </a:xfrm>
        </p:grpSpPr>
        <p:sp>
          <p:nvSpPr>
            <p:cNvPr id="1571" name="Google Shape;1571;p149"/>
            <p:cNvSpPr/>
            <p:nvPr/>
          </p:nvSpPr>
          <p:spPr>
            <a:xfrm flipH="1">
              <a:off x="1185075" y="5194140"/>
              <a:ext cx="4393357" cy="24396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Plan 1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49"/>
            <p:cNvSpPr/>
            <p:nvPr/>
          </p:nvSpPr>
          <p:spPr>
            <a:xfrm>
              <a:off x="5578431" y="5194140"/>
              <a:ext cx="13467899" cy="2439600"/>
            </a:xfrm>
            <a:prstGeom prst="rect">
              <a:avLst/>
            </a:prstGeom>
            <a:solidFill>
              <a:srgbClr val="E3E3E1">
                <a:alpha val="4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ato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3" name="Google Shape;1573;p149"/>
            <p:cNvSpPr txBox="1"/>
            <p:nvPr/>
          </p:nvSpPr>
          <p:spPr>
            <a:xfrm>
              <a:off x="5810886" y="5194141"/>
              <a:ext cx="13235400" cy="24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48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Clients Current Position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48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- how does that work out?</a:t>
              </a:r>
              <a:endParaRPr/>
            </a:p>
          </p:txBody>
        </p:sp>
      </p:grpSp>
      <p:grpSp>
        <p:nvGrpSpPr>
          <p:cNvPr id="1574" name="Google Shape;1574;p149"/>
          <p:cNvGrpSpPr/>
          <p:nvPr/>
        </p:nvGrpSpPr>
        <p:grpSpPr>
          <a:xfrm>
            <a:off x="1675931" y="5784742"/>
            <a:ext cx="13373535" cy="1826640"/>
            <a:chOff x="1185075" y="5194140"/>
            <a:chExt cx="17861255" cy="2439601"/>
          </a:xfrm>
        </p:grpSpPr>
        <p:sp>
          <p:nvSpPr>
            <p:cNvPr id="1575" name="Google Shape;1575;p149"/>
            <p:cNvSpPr/>
            <p:nvPr/>
          </p:nvSpPr>
          <p:spPr>
            <a:xfrm flipH="1">
              <a:off x="1185075" y="5194140"/>
              <a:ext cx="4393357" cy="24396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Plan 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49"/>
            <p:cNvSpPr/>
            <p:nvPr/>
          </p:nvSpPr>
          <p:spPr>
            <a:xfrm>
              <a:off x="5578431" y="5194140"/>
              <a:ext cx="13467899" cy="2439600"/>
            </a:xfrm>
            <a:prstGeom prst="rect">
              <a:avLst/>
            </a:prstGeom>
            <a:solidFill>
              <a:srgbClr val="E3E3E1">
                <a:alpha val="4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ato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7" name="Google Shape;1577;p149"/>
            <p:cNvSpPr txBox="1"/>
            <p:nvPr/>
          </p:nvSpPr>
          <p:spPr>
            <a:xfrm>
              <a:off x="5810886" y="5194141"/>
              <a:ext cx="13235400" cy="24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48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Your first ideas</a:t>
              </a:r>
              <a:endParaRPr/>
            </a:p>
          </p:txBody>
        </p:sp>
      </p:grpSp>
      <p:grpSp>
        <p:nvGrpSpPr>
          <p:cNvPr id="1578" name="Google Shape;1578;p149"/>
          <p:cNvGrpSpPr/>
          <p:nvPr/>
        </p:nvGrpSpPr>
        <p:grpSpPr>
          <a:xfrm>
            <a:off x="1675931" y="8128075"/>
            <a:ext cx="13373535" cy="1826640"/>
            <a:chOff x="1185075" y="5194140"/>
            <a:chExt cx="17861255" cy="2439601"/>
          </a:xfrm>
        </p:grpSpPr>
        <p:sp>
          <p:nvSpPr>
            <p:cNvPr id="1579" name="Google Shape;1579;p149"/>
            <p:cNvSpPr/>
            <p:nvPr/>
          </p:nvSpPr>
          <p:spPr>
            <a:xfrm flipH="1">
              <a:off x="1185075" y="5194140"/>
              <a:ext cx="4393357" cy="24396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Plan 3, 4, 5 etc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49"/>
            <p:cNvSpPr/>
            <p:nvPr/>
          </p:nvSpPr>
          <p:spPr>
            <a:xfrm>
              <a:off x="5578431" y="5194140"/>
              <a:ext cx="13467899" cy="2439600"/>
            </a:xfrm>
            <a:prstGeom prst="rect">
              <a:avLst/>
            </a:prstGeom>
            <a:solidFill>
              <a:srgbClr val="E3E3E1">
                <a:alpha val="4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ato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1" name="Google Shape;1581;p149"/>
            <p:cNvSpPr txBox="1"/>
            <p:nvPr/>
          </p:nvSpPr>
          <p:spPr>
            <a:xfrm>
              <a:off x="5810886" y="5194141"/>
              <a:ext cx="13235400" cy="24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4800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O</a:t>
              </a:r>
              <a:r>
                <a:rPr b="1" i="1" lang="en-US" sz="48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ther options</a:t>
              </a:r>
              <a:endParaRPr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6" name="Google Shape;1586;p150"/>
          <p:cNvPicPr preferRelativeResize="0"/>
          <p:nvPr/>
        </p:nvPicPr>
        <p:blipFill rotWithShape="1">
          <a:blip r:embed="rId3">
            <a:alphaModFix/>
          </a:blip>
          <a:srcRect b="0" l="12072" r="3607" t="0"/>
          <a:stretch/>
        </p:blipFill>
        <p:spPr>
          <a:xfrm>
            <a:off x="0" y="0"/>
            <a:ext cx="243776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7" name="Google Shape;1587;p150"/>
          <p:cNvSpPr/>
          <p:nvPr/>
        </p:nvSpPr>
        <p:spPr>
          <a:xfrm>
            <a:off x="0" y="0"/>
            <a:ext cx="2115643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88" name="Google Shape;1588;p150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589" name="Google Shape;1589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90" name="Google Shape;1590;p150"/>
          <p:cNvSpPr txBox="1"/>
          <p:nvPr/>
        </p:nvSpPr>
        <p:spPr>
          <a:xfrm>
            <a:off x="2890645" y="4227376"/>
            <a:ext cx="1141529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How do you want </a:t>
            </a: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clients to feel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after you give them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your advice?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97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30" name="Google Shape;430;p97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97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97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97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Have you done any new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first meetings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b="1" i="1" sz="88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1" sz="50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1" lang="en-US" sz="50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(What worked? What still needs a tweak?)</a:t>
            </a:r>
            <a:endParaRPr b="1" i="1" sz="50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Google Shape;1595;p1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451" r="3451" t="0"/>
          <a:stretch/>
        </p:blipFill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7" name="Google Shape;1597;p151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598" name="Google Shape;1598;p151"/>
          <p:cNvGrpSpPr/>
          <p:nvPr/>
        </p:nvGrpSpPr>
        <p:grpSpPr>
          <a:xfrm>
            <a:off x="5594374" y="5351967"/>
            <a:ext cx="13182600" cy="3012066"/>
            <a:chOff x="0" y="3045834"/>
            <a:chExt cx="13258800" cy="1900108"/>
          </a:xfrm>
        </p:grpSpPr>
        <p:sp>
          <p:nvSpPr>
            <p:cNvPr id="1599" name="Google Shape;1599;p151"/>
            <p:cNvSpPr/>
            <p:nvPr/>
          </p:nvSpPr>
          <p:spPr>
            <a:xfrm flipH="1">
              <a:off x="0" y="3045834"/>
              <a:ext cx="132588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t/>
              </a:r>
              <a:endParaRPr b="1" i="0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0" name="Google Shape;1600;p151"/>
            <p:cNvSpPr txBox="1"/>
            <p:nvPr/>
          </p:nvSpPr>
          <p:spPr>
            <a:xfrm>
              <a:off x="1052295" y="3490125"/>
              <a:ext cx="11154210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So, how will you present your advice?</a:t>
              </a:r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52"/>
          <p:cNvSpPr txBox="1"/>
          <p:nvPr/>
        </p:nvSpPr>
        <p:spPr>
          <a:xfrm>
            <a:off x="1675965" y="709407"/>
            <a:ext cx="17544800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Storytelling - </a:t>
            </a:r>
            <a:r>
              <a:rPr b="0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 Hero’s Journey</a:t>
            </a:r>
            <a:endParaRPr b="0" i="1" sz="199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6" name="Google Shape;1606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76919" y="11677168"/>
            <a:ext cx="2896036" cy="1209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re's part two of the video series that accompanies Jonah Sachs' new book, &quot;Winning the Story Wars.&quot; Discover how digital tools are returning humanity to a new oral tradition and what kinds of stories will work in this new era of empowerment marketing. Inspired by Joseph Campbell's Hero's Journey, Sachs lays out a story model any brand or cause can use to get its message heard, and explains why stories must be not just told, but lived.&#10;&#10;Find out more at WinningTheStoryWars.com or get your copy at amzn.to/storywars&#10;&#10;Download a FREE 25-page preview of, Winning the Story Wars: http://winningthestorywars.com/downloads/WinningTheStoryWarsCh3.pdf &#10;Learn about the companion Values + Archetypes activity deck to help you shape your story: https://freerange.com/worksheets/&#10;Get the book: www.WinningTheStoryWars.com or amzn.to/storywars&#10;&#10;Free Range&#10;A Brand and Innovation Studio on a Mission.&#10;Advertising that empowers. Experiences that engage millions. Innovative design that changes lives.&#10;www.freerange.com" id="1607" name="Google Shape;1607;p152" title="Winning the Story Wars - The Hero's Journey (2012)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4900" y="1943825"/>
            <a:ext cx="16555299" cy="982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153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Storytelling - </a:t>
            </a:r>
            <a:r>
              <a:rPr b="1" i="0" lang="en-US" sz="72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 Hero’s Journey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13" name="Google Shape;1613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4" name="Google Shape;1614;p153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15" name="Google Shape;1615;p153"/>
          <p:cNvSpPr txBox="1"/>
          <p:nvPr/>
        </p:nvSpPr>
        <p:spPr>
          <a:xfrm>
            <a:off x="1675965" y="5416242"/>
            <a:ext cx="13662357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Here’s where you are now (cashflow model)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Here’s where you said you wanted to get to (from great questions)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There’s a dragon we have to slay (will we make it?)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I’ve slayed it for you - my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Now you can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153"/>
          <p:cNvSpPr/>
          <p:nvPr/>
        </p:nvSpPr>
        <p:spPr>
          <a:xfrm flipH="1">
            <a:off x="0" y="3045834"/>
            <a:ext cx="13258800" cy="190010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7" name="Google Shape;1617;p153"/>
          <p:cNvSpPr txBox="1"/>
          <p:nvPr/>
        </p:nvSpPr>
        <p:spPr>
          <a:xfrm>
            <a:off x="1675965" y="3490125"/>
            <a:ext cx="11154210" cy="1011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can you re-create this in your strategy meeting presentation?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2" name="Google Shape;1622;p154"/>
          <p:cNvPicPr preferRelativeResize="0"/>
          <p:nvPr/>
        </p:nvPicPr>
        <p:blipFill rotWithShape="1">
          <a:blip r:embed="rId3">
            <a:alphaModFix/>
          </a:blip>
          <a:srcRect b="0" l="0" r="18414" t="0"/>
          <a:stretch/>
        </p:blipFill>
        <p:spPr>
          <a:xfrm>
            <a:off x="4163573" y="0"/>
            <a:ext cx="20214076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3" name="Google Shape;1623;p154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4" name="Google Shape;1624;p154"/>
          <p:cNvSpPr/>
          <p:nvPr/>
        </p:nvSpPr>
        <p:spPr>
          <a:xfrm>
            <a:off x="3573354" y="0"/>
            <a:ext cx="1527217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25" name="Google Shape;1625;p154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26" name="Google Shape;1626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154"/>
          <p:cNvSpPr txBox="1"/>
          <p:nvPr/>
        </p:nvSpPr>
        <p:spPr>
          <a:xfrm>
            <a:off x="2890645" y="4227376"/>
            <a:ext cx="11415290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Don’t use a written report</a:t>
            </a:r>
            <a:endParaRPr/>
          </a:p>
        </p:txBody>
      </p:sp>
      <p:sp>
        <p:nvSpPr>
          <p:cNvPr id="1628" name="Google Shape;1628;p154"/>
          <p:cNvSpPr txBox="1"/>
          <p:nvPr/>
        </p:nvSpPr>
        <p:spPr>
          <a:xfrm>
            <a:off x="3123983" y="7293960"/>
            <a:ext cx="1141529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(In fact, don’t give the client a written report at recommendation time)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3" name="Google Shape;1633;p1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35" l="0" r="0" t="7726"/>
          <a:stretch/>
        </p:blipFill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4" name="Google Shape;1634;p155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851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35" name="Google Shape;1635;p15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36" name="Google Shape;1636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7" name="Google Shape;1637;p155"/>
          <p:cNvGrpSpPr/>
          <p:nvPr/>
        </p:nvGrpSpPr>
        <p:grpSpPr>
          <a:xfrm>
            <a:off x="4231449" y="4509240"/>
            <a:ext cx="15908756" cy="3897312"/>
            <a:chOff x="5759423" y="4856260"/>
            <a:chExt cx="12532500" cy="3070200"/>
          </a:xfrm>
        </p:grpSpPr>
        <p:sp>
          <p:nvSpPr>
            <p:cNvPr id="1638" name="Google Shape;1638;p155"/>
            <p:cNvSpPr/>
            <p:nvPr/>
          </p:nvSpPr>
          <p:spPr>
            <a:xfrm flipH="1">
              <a:off x="5759423" y="4856260"/>
              <a:ext cx="12532500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9" name="Google Shape;1639;p155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Present the strategy as a series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of Power Point slides</a:t>
              </a:r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56"/>
          <p:cNvSpPr txBox="1"/>
          <p:nvPr/>
        </p:nvSpPr>
        <p:spPr>
          <a:xfrm>
            <a:off x="1675976" y="1434000"/>
            <a:ext cx="186321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Recommended Strategy - </a:t>
            </a:r>
            <a:r>
              <a:rPr b="1" i="0" lang="en-US" sz="72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How You Get There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6" name="Google Shape;1646;p156"/>
          <p:cNvSpPr/>
          <p:nvPr/>
        </p:nvSpPr>
        <p:spPr>
          <a:xfrm>
            <a:off x="2104825" y="4140250"/>
            <a:ext cx="4811100" cy="321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Sell Holiday Home In Majorca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£600,000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156"/>
          <p:cNvSpPr txBox="1"/>
          <p:nvPr/>
        </p:nvSpPr>
        <p:spPr>
          <a:xfrm>
            <a:off x="1387800" y="2844975"/>
            <a:ext cx="19660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Recommendation 1 </a:t>
            </a:r>
            <a:r>
              <a:rPr b="0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Sell Majorca, pay off any debt and inject  the net proceeds into your company</a:t>
            </a:r>
            <a:endParaRPr b="0" i="1" sz="3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8" name="Google Shape;1648;p156"/>
          <p:cNvSpPr/>
          <p:nvPr/>
        </p:nvSpPr>
        <p:spPr>
          <a:xfrm>
            <a:off x="9648625" y="4140250"/>
            <a:ext cx="4811100" cy="321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Repay Bank Loan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£300,000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156"/>
          <p:cNvSpPr/>
          <p:nvPr/>
        </p:nvSpPr>
        <p:spPr>
          <a:xfrm>
            <a:off x="17192425" y="6959650"/>
            <a:ext cx="4811100" cy="3215100"/>
          </a:xfrm>
          <a:prstGeom prst="rect">
            <a:avLst/>
          </a:prstGeom>
          <a:gradFill>
            <a:gsLst>
              <a:gs pos="0">
                <a:schemeClr val="accent2"/>
              </a:gs>
              <a:gs pos="41000">
                <a:srgbClr val="E26320"/>
              </a:gs>
              <a:gs pos="100000">
                <a:srgbClr val="CE252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Inject Net Proceeds Into Your Business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£300,000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(clearing Directors Loans)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156"/>
          <p:cNvSpPr txBox="1"/>
          <p:nvPr/>
        </p:nvSpPr>
        <p:spPr>
          <a:xfrm>
            <a:off x="1503450" y="8963575"/>
            <a:ext cx="205002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en-US" sz="36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Reason Why:</a:t>
            </a:r>
            <a:endParaRPr b="1" i="1" sz="36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ato"/>
              <a:buAutoNum type="arabicPeriod"/>
            </a:pPr>
            <a:r>
              <a:rPr b="0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Clear the £60,000 of Directors loans in your company - cleans up an annoying issue</a:t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ato"/>
              <a:buAutoNum type="arabicPeriod"/>
            </a:pPr>
            <a:r>
              <a:rPr b="0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Creates free cash to enable tax deductible contribute to your pension funds</a:t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1" name="Google Shape;1651;p156"/>
          <p:cNvSpPr/>
          <p:nvPr/>
        </p:nvSpPr>
        <p:spPr>
          <a:xfrm>
            <a:off x="7077725" y="5528025"/>
            <a:ext cx="2571000" cy="85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156"/>
          <p:cNvSpPr/>
          <p:nvPr/>
        </p:nvSpPr>
        <p:spPr>
          <a:xfrm rot="5400000">
            <a:off x="9814150" y="1588750"/>
            <a:ext cx="1619100" cy="13077300"/>
          </a:xfrm>
          <a:prstGeom prst="bentUpArrow">
            <a:avLst>
              <a:gd fmla="val 25000" name="adj1"/>
              <a:gd fmla="val 26534" name="adj2"/>
              <a:gd fmla="val 25000" name="adj3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57"/>
          <p:cNvSpPr txBox="1"/>
          <p:nvPr/>
        </p:nvSpPr>
        <p:spPr>
          <a:xfrm>
            <a:off x="1675976" y="1434000"/>
            <a:ext cx="186321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Recommended Strategy - </a:t>
            </a:r>
            <a:r>
              <a:rPr b="1" i="0" lang="en-US" sz="72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How You Get There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9" name="Google Shape;1659;p157"/>
          <p:cNvSpPr/>
          <p:nvPr/>
        </p:nvSpPr>
        <p:spPr>
          <a:xfrm>
            <a:off x="2104825" y="4140250"/>
            <a:ext cx="4811100" cy="321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Company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£240,000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57"/>
          <p:cNvSpPr txBox="1"/>
          <p:nvPr/>
        </p:nvSpPr>
        <p:spPr>
          <a:xfrm>
            <a:off x="1387800" y="2844975"/>
            <a:ext cx="19660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Recommendation 2 </a:t>
            </a:r>
            <a:r>
              <a:rPr b="0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Make Sell Majorca, pay off any debt and inject  the net proceeds into your company</a:t>
            </a:r>
            <a:endParaRPr b="0" i="1" sz="3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1" name="Google Shape;1661;p157"/>
          <p:cNvSpPr/>
          <p:nvPr/>
        </p:nvSpPr>
        <p:spPr>
          <a:xfrm>
            <a:off x="9648625" y="4140250"/>
            <a:ext cx="4811100" cy="16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Mary’s Pension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£120,000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57"/>
          <p:cNvSpPr/>
          <p:nvPr/>
        </p:nvSpPr>
        <p:spPr>
          <a:xfrm>
            <a:off x="17192425" y="4216450"/>
            <a:ext cx="4811100" cy="3215100"/>
          </a:xfrm>
          <a:prstGeom prst="rect">
            <a:avLst/>
          </a:prstGeom>
          <a:gradFill>
            <a:gsLst>
              <a:gs pos="0">
                <a:schemeClr val="accent2"/>
              </a:gs>
              <a:gs pos="41000">
                <a:srgbClr val="E26320"/>
              </a:gs>
              <a:gs pos="100000">
                <a:srgbClr val="CE252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Flexible Tax Effective Retirement Income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57"/>
          <p:cNvSpPr txBox="1"/>
          <p:nvPr/>
        </p:nvSpPr>
        <p:spPr>
          <a:xfrm>
            <a:off x="1503450" y="8963575"/>
            <a:ext cx="205002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en-US" sz="36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Reason Why:</a:t>
            </a:r>
            <a:endParaRPr b="1" i="1" sz="36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ato"/>
              <a:buAutoNum type="arabicPeriod"/>
            </a:pPr>
            <a:r>
              <a:rPr b="0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Creates a tax deduction for your company</a:t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ato"/>
              <a:buAutoNum type="arabicPeriod"/>
            </a:pPr>
            <a:r>
              <a:rPr b="0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Sets up a flexible tax effective income for when you retire next year</a:t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4" name="Google Shape;1664;p157"/>
          <p:cNvSpPr/>
          <p:nvPr/>
        </p:nvSpPr>
        <p:spPr>
          <a:xfrm>
            <a:off x="7077725" y="5528025"/>
            <a:ext cx="2571000" cy="85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157"/>
          <p:cNvSpPr/>
          <p:nvPr/>
        </p:nvSpPr>
        <p:spPr>
          <a:xfrm>
            <a:off x="9648625" y="6013750"/>
            <a:ext cx="4811100" cy="148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Bill’s Pension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£120,000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157"/>
          <p:cNvSpPr/>
          <p:nvPr/>
        </p:nvSpPr>
        <p:spPr>
          <a:xfrm>
            <a:off x="14621525" y="5528025"/>
            <a:ext cx="2571000" cy="85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" name="Google Shape;1671;p158"/>
          <p:cNvPicPr preferRelativeResize="0"/>
          <p:nvPr/>
        </p:nvPicPr>
        <p:blipFill rotWithShape="1">
          <a:blip r:embed="rId3">
            <a:alphaModFix/>
          </a:blip>
          <a:srcRect b="0" l="0" r="16868" t="0"/>
          <a:stretch/>
        </p:blipFill>
        <p:spPr>
          <a:xfrm>
            <a:off x="5068459" y="0"/>
            <a:ext cx="1930919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158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3" name="Google Shape;1673;p158"/>
          <p:cNvSpPr/>
          <p:nvPr/>
        </p:nvSpPr>
        <p:spPr>
          <a:xfrm>
            <a:off x="3573354" y="0"/>
            <a:ext cx="1527217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74" name="Google Shape;1674;p15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75" name="Google Shape;1675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58"/>
          <p:cNvSpPr txBox="1"/>
          <p:nvPr/>
        </p:nvSpPr>
        <p:spPr>
          <a:xfrm>
            <a:off x="2890645" y="5789476"/>
            <a:ext cx="11415290" cy="301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LIVE ON SCREEN</a:t>
            </a:r>
            <a:endParaRPr/>
          </a:p>
        </p:txBody>
      </p:sp>
      <p:sp>
        <p:nvSpPr>
          <p:cNvPr id="1677" name="Google Shape;1677;p158"/>
          <p:cNvSpPr txBox="1"/>
          <p:nvPr/>
        </p:nvSpPr>
        <p:spPr>
          <a:xfrm>
            <a:off x="2890645" y="4764683"/>
            <a:ext cx="11415290" cy="7435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Present Voyant cashflow</a:t>
            </a:r>
            <a:endParaRPr b="0" i="1" sz="5400" u="none" cap="none" strike="noStrike">
              <a:solidFill>
                <a:srgbClr val="1B1B1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" name="Google Shape;1682;p159"/>
          <p:cNvPicPr preferRelativeResize="0"/>
          <p:nvPr/>
        </p:nvPicPr>
        <p:blipFill rotWithShape="1">
          <a:blip r:embed="rId3">
            <a:alphaModFix/>
          </a:blip>
          <a:srcRect b="0" l="0" r="39358" t="0"/>
          <a:stretch/>
        </p:blipFill>
        <p:spPr>
          <a:xfrm>
            <a:off x="7213087" y="-7786"/>
            <a:ext cx="17164563" cy="13723786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159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4" name="Google Shape;1684;p159"/>
          <p:cNvSpPr/>
          <p:nvPr/>
        </p:nvSpPr>
        <p:spPr>
          <a:xfrm>
            <a:off x="3573354" y="0"/>
            <a:ext cx="1527217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85" name="Google Shape;1685;p159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86" name="Google Shape;1686;p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159"/>
          <p:cNvSpPr txBox="1"/>
          <p:nvPr/>
        </p:nvSpPr>
        <p:spPr>
          <a:xfrm>
            <a:off x="2890645" y="3046276"/>
            <a:ext cx="11415290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Do it slowly!</a:t>
            </a:r>
            <a:endParaRPr/>
          </a:p>
        </p:txBody>
      </p:sp>
      <p:sp>
        <p:nvSpPr>
          <p:cNvPr id="1688" name="Google Shape;1688;p159"/>
          <p:cNvSpPr txBox="1"/>
          <p:nvPr/>
        </p:nvSpPr>
        <p:spPr>
          <a:xfrm>
            <a:off x="2890645" y="6112395"/>
            <a:ext cx="1141529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Clients can’t understand any of what shows on screen at first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3" name="Google Shape;1693;p160"/>
          <p:cNvPicPr preferRelativeResize="0"/>
          <p:nvPr/>
        </p:nvPicPr>
        <p:blipFill rotWithShape="1">
          <a:blip r:embed="rId3">
            <a:alphaModFix/>
          </a:blip>
          <a:srcRect b="0" l="9046" r="12373" t="0"/>
          <a:stretch/>
        </p:blipFill>
        <p:spPr>
          <a:xfrm>
            <a:off x="4229100" y="0"/>
            <a:ext cx="201485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4" name="Google Shape;1694;p160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5" name="Google Shape;1695;p160"/>
          <p:cNvSpPr/>
          <p:nvPr/>
        </p:nvSpPr>
        <p:spPr>
          <a:xfrm>
            <a:off x="3573354" y="0"/>
            <a:ext cx="1527217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96" name="Google Shape;1696;p160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97" name="Google Shape;1697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Google Shape;1698;p160"/>
          <p:cNvSpPr txBox="1"/>
          <p:nvPr/>
        </p:nvSpPr>
        <p:spPr>
          <a:xfrm>
            <a:off x="2890644" y="3046276"/>
            <a:ext cx="12616055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Explain the strategy</a:t>
            </a:r>
            <a:endParaRPr/>
          </a:p>
        </p:txBody>
      </p:sp>
      <p:sp>
        <p:nvSpPr>
          <p:cNvPr id="1699" name="Google Shape;1699;p160"/>
          <p:cNvSpPr txBox="1"/>
          <p:nvPr/>
        </p:nvSpPr>
        <p:spPr>
          <a:xfrm>
            <a:off x="2890645" y="6112395"/>
            <a:ext cx="1141529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using these tools and verbally</a:t>
            </a:r>
            <a:endParaRPr/>
          </a:p>
        </p:txBody>
      </p:sp>
      <p:sp>
        <p:nvSpPr>
          <p:cNvPr id="1700" name="Google Shape;1700;p160"/>
          <p:cNvSpPr txBox="1"/>
          <p:nvPr/>
        </p:nvSpPr>
        <p:spPr>
          <a:xfrm>
            <a:off x="2890644" y="8343775"/>
            <a:ext cx="86155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(Discus options and alternatives as appropriate)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5400" u="none" cap="none" strike="noStrike">
              <a:solidFill>
                <a:srgbClr val="1B1B1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98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40" name="Google Shape;440;p98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98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98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3" name="Google Shape;443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98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What have you been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learning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5" name="Google Shape;1705;p161"/>
          <p:cNvPicPr preferRelativeResize="0"/>
          <p:nvPr/>
        </p:nvPicPr>
        <p:blipFill rotWithShape="1">
          <a:blip r:embed="rId3">
            <a:alphaModFix/>
          </a:blip>
          <a:srcRect b="0" l="0" r="27906" t="0"/>
          <a:stretch/>
        </p:blipFill>
        <p:spPr>
          <a:xfrm flipH="1">
            <a:off x="9563597" y="0"/>
            <a:ext cx="1481405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6" name="Google Shape;1706;p161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7" name="Google Shape;1707;p161"/>
          <p:cNvSpPr/>
          <p:nvPr/>
        </p:nvSpPr>
        <p:spPr>
          <a:xfrm>
            <a:off x="8343899" y="0"/>
            <a:ext cx="1150027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08" name="Google Shape;1708;p161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709" name="Google Shape;1709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161"/>
          <p:cNvSpPr txBox="1"/>
          <p:nvPr/>
        </p:nvSpPr>
        <p:spPr>
          <a:xfrm>
            <a:off x="2890644" y="3046276"/>
            <a:ext cx="12616055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Follow up</a:t>
            </a:r>
            <a:endParaRPr/>
          </a:p>
        </p:txBody>
      </p:sp>
      <p:sp>
        <p:nvSpPr>
          <p:cNvPr id="1711" name="Google Shape;1711;p161"/>
          <p:cNvSpPr txBox="1"/>
          <p:nvPr/>
        </p:nvSpPr>
        <p:spPr>
          <a:xfrm>
            <a:off x="2890645" y="6112395"/>
            <a:ext cx="927130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post meeting with an email</a:t>
            </a:r>
            <a:endParaRPr/>
          </a:p>
        </p:txBody>
      </p:sp>
      <p:sp>
        <p:nvSpPr>
          <p:cNvPr id="1712" name="Google Shape;1712;p161"/>
          <p:cNvSpPr txBox="1"/>
          <p:nvPr/>
        </p:nvSpPr>
        <p:spPr>
          <a:xfrm>
            <a:off x="2890644" y="8343775"/>
            <a:ext cx="9271301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(What needs to happen next and the outcomes you expect)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7" name="Google Shape;1717;p1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836" r="3836" t="0"/>
          <a:stretch/>
        </p:blipFill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9" name="Google Shape;1719;p162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720" name="Google Shape;1720;p162"/>
          <p:cNvGrpSpPr/>
          <p:nvPr/>
        </p:nvGrpSpPr>
        <p:grpSpPr>
          <a:xfrm>
            <a:off x="5594374" y="5351967"/>
            <a:ext cx="13182600" cy="3012066"/>
            <a:chOff x="0" y="3045834"/>
            <a:chExt cx="13258800" cy="1900108"/>
          </a:xfrm>
        </p:grpSpPr>
        <p:sp>
          <p:nvSpPr>
            <p:cNvPr id="1721" name="Google Shape;1721;p162"/>
            <p:cNvSpPr/>
            <p:nvPr/>
          </p:nvSpPr>
          <p:spPr>
            <a:xfrm flipH="1">
              <a:off x="0" y="3045834"/>
              <a:ext cx="132588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t/>
              </a:r>
              <a:endParaRPr b="1" i="0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22" name="Google Shape;1722;p162"/>
            <p:cNvSpPr txBox="1"/>
            <p:nvPr/>
          </p:nvSpPr>
          <p:spPr>
            <a:xfrm>
              <a:off x="1052295" y="3490125"/>
              <a:ext cx="11154210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Client then makes a decision</a:t>
              </a:r>
              <a:endParaRPr/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7" name="Google Shape;1727;p163"/>
          <p:cNvPicPr preferRelativeResize="0"/>
          <p:nvPr/>
        </p:nvPicPr>
        <p:blipFill rotWithShape="1">
          <a:blip r:embed="rId3">
            <a:alphaModFix/>
          </a:blip>
          <a:srcRect b="0" l="0" r="11354" t="0"/>
          <a:stretch/>
        </p:blipFill>
        <p:spPr>
          <a:xfrm>
            <a:off x="4424973" y="0"/>
            <a:ext cx="19952678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163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9" name="Google Shape;1729;p163"/>
          <p:cNvSpPr/>
          <p:nvPr/>
        </p:nvSpPr>
        <p:spPr>
          <a:xfrm>
            <a:off x="5800725" y="0"/>
            <a:ext cx="1404345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30" name="Google Shape;1730;p163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731" name="Google Shape;1731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163"/>
          <p:cNvSpPr txBox="1"/>
          <p:nvPr/>
        </p:nvSpPr>
        <p:spPr>
          <a:xfrm>
            <a:off x="2890644" y="3046276"/>
            <a:ext cx="12616055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Confirm via email </a:t>
            </a:r>
            <a:endParaRPr/>
          </a:p>
        </p:txBody>
      </p:sp>
      <p:sp>
        <p:nvSpPr>
          <p:cNvPr id="1733" name="Google Shape;1733;p163"/>
          <p:cNvSpPr txBox="1"/>
          <p:nvPr/>
        </p:nvSpPr>
        <p:spPr>
          <a:xfrm>
            <a:off x="2890644" y="6112395"/>
            <a:ext cx="119683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“This is what we’re doing”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8" name="Google Shape;1738;p164"/>
          <p:cNvPicPr preferRelativeResize="0"/>
          <p:nvPr/>
        </p:nvPicPr>
        <p:blipFill rotWithShape="1">
          <a:blip r:embed="rId3">
            <a:alphaModFix/>
          </a:blip>
          <a:srcRect b="0" l="0" r="18926" t="0"/>
          <a:stretch/>
        </p:blipFill>
        <p:spPr>
          <a:xfrm>
            <a:off x="7730761" y="0"/>
            <a:ext cx="1664689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9" name="Google Shape;1739;p164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0" name="Google Shape;1740;p164"/>
          <p:cNvSpPr/>
          <p:nvPr/>
        </p:nvSpPr>
        <p:spPr>
          <a:xfrm>
            <a:off x="7335793" y="0"/>
            <a:ext cx="12508382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41" name="Google Shape;1741;p164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742" name="Google Shape;1742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43" name="Google Shape;1743;p164"/>
          <p:cNvSpPr txBox="1"/>
          <p:nvPr/>
        </p:nvSpPr>
        <p:spPr>
          <a:xfrm>
            <a:off x="2890644" y="3989251"/>
            <a:ext cx="12616055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Then create the Suitability Report</a:t>
            </a:r>
            <a:endParaRPr/>
          </a:p>
        </p:txBody>
      </p:sp>
      <p:sp>
        <p:nvSpPr>
          <p:cNvPr id="1744" name="Google Shape;1744;p164"/>
          <p:cNvSpPr txBox="1"/>
          <p:nvPr/>
        </p:nvSpPr>
        <p:spPr>
          <a:xfrm>
            <a:off x="2890644" y="7093470"/>
            <a:ext cx="9271301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(for the one final strategy)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9" name="Google Shape;1749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4863" y="-7362"/>
            <a:ext cx="17132787" cy="13723361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65"/>
          <p:cNvSpPr/>
          <p:nvPr/>
        </p:nvSpPr>
        <p:spPr>
          <a:xfrm>
            <a:off x="6636774" y="0"/>
            <a:ext cx="1215267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51" name="Google Shape;1751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2" name="Google Shape;1752;p165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53" name="Google Shape;1753;p165"/>
          <p:cNvSpPr/>
          <p:nvPr/>
        </p:nvSpPr>
        <p:spPr>
          <a:xfrm flipH="1">
            <a:off x="3784816" y="5450164"/>
            <a:ext cx="1828177" cy="182817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165"/>
          <p:cNvSpPr/>
          <p:nvPr/>
        </p:nvSpPr>
        <p:spPr>
          <a:xfrm>
            <a:off x="5612994" y="5450164"/>
            <a:ext cx="16185122" cy="1828177"/>
          </a:xfrm>
          <a:prstGeom prst="rect">
            <a:avLst/>
          </a:prstGeom>
          <a:solidFill>
            <a:srgbClr val="E3E3E1">
              <a:alpha val="4117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5" name="Google Shape;1755;p165"/>
          <p:cNvSpPr txBox="1"/>
          <p:nvPr/>
        </p:nvSpPr>
        <p:spPr>
          <a:xfrm>
            <a:off x="5920345" y="5727157"/>
            <a:ext cx="17063687" cy="1274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Onboarding</a:t>
            </a:r>
            <a:r>
              <a:rPr b="0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/Implementation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p166"/>
          <p:cNvSpPr txBox="1"/>
          <p:nvPr/>
        </p:nvSpPr>
        <p:spPr>
          <a:xfrm>
            <a:off x="1675965" y="1434003"/>
            <a:ext cx="17544900" cy="978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1" name="Google Shape;1761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2" name="Google Shape;1762;p16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63" name="Google Shape;1763;p166"/>
          <p:cNvSpPr/>
          <p:nvPr/>
        </p:nvSpPr>
        <p:spPr>
          <a:xfrm rot="5400000">
            <a:off x="9959318" y="2597201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64" name="Google Shape;1764;p166"/>
          <p:cNvGrpSpPr/>
          <p:nvPr/>
        </p:nvGrpSpPr>
        <p:grpSpPr>
          <a:xfrm>
            <a:off x="5378078" y="3043371"/>
            <a:ext cx="3577386" cy="1154386"/>
            <a:chOff x="0" y="0"/>
            <a:chExt cx="3788400" cy="1197000"/>
          </a:xfrm>
        </p:grpSpPr>
        <p:sp>
          <p:nvSpPr>
            <p:cNvPr id="1765" name="Google Shape;1765;p166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66" name="Google Shape;1766;p166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7" name="Google Shape;1767;p166"/>
          <p:cNvGrpSpPr/>
          <p:nvPr/>
        </p:nvGrpSpPr>
        <p:grpSpPr>
          <a:xfrm>
            <a:off x="9262672" y="4210286"/>
            <a:ext cx="3764357" cy="1154386"/>
            <a:chOff x="0" y="0"/>
            <a:chExt cx="3986400" cy="1197000"/>
          </a:xfrm>
        </p:grpSpPr>
        <p:sp>
          <p:nvSpPr>
            <p:cNvPr id="1768" name="Google Shape;1768;p16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69" name="Google Shape;1769;p16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0" name="Google Shape;1770;p166"/>
          <p:cNvGrpSpPr/>
          <p:nvPr/>
        </p:nvGrpSpPr>
        <p:grpSpPr>
          <a:xfrm>
            <a:off x="7797637" y="4461742"/>
            <a:ext cx="1241996" cy="1394811"/>
            <a:chOff x="0" y="0"/>
            <a:chExt cx="1315256" cy="1446300"/>
          </a:xfrm>
        </p:grpSpPr>
        <p:sp>
          <p:nvSpPr>
            <p:cNvPr id="1771" name="Google Shape;1771;p16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72" name="Google Shape;1772;p16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73" name="Google Shape;1773;p16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74" name="Google Shape;1774;p166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5" name="Google Shape;1775;p166"/>
          <p:cNvGrpSpPr/>
          <p:nvPr/>
        </p:nvGrpSpPr>
        <p:grpSpPr>
          <a:xfrm>
            <a:off x="9262672" y="5499716"/>
            <a:ext cx="3764357" cy="1154386"/>
            <a:chOff x="0" y="0"/>
            <a:chExt cx="3986400" cy="1197000"/>
          </a:xfrm>
        </p:grpSpPr>
        <p:sp>
          <p:nvSpPr>
            <p:cNvPr id="1776" name="Google Shape;1776;p16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77" name="Google Shape;1777;p16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8" name="Google Shape;1778;p166"/>
          <p:cNvGrpSpPr/>
          <p:nvPr/>
        </p:nvGrpSpPr>
        <p:grpSpPr>
          <a:xfrm>
            <a:off x="9262672" y="6789148"/>
            <a:ext cx="3764357" cy="1154386"/>
            <a:chOff x="0" y="0"/>
            <a:chExt cx="3986400" cy="1197000"/>
          </a:xfrm>
        </p:grpSpPr>
        <p:sp>
          <p:nvSpPr>
            <p:cNvPr id="1779" name="Google Shape;1779;p16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80" name="Google Shape;1780;p16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1" name="Google Shape;1781;p166"/>
          <p:cNvGrpSpPr/>
          <p:nvPr/>
        </p:nvGrpSpPr>
        <p:grpSpPr>
          <a:xfrm>
            <a:off x="9262672" y="8040946"/>
            <a:ext cx="3764357" cy="1229610"/>
            <a:chOff x="0" y="0"/>
            <a:chExt cx="3986400" cy="1275000"/>
          </a:xfrm>
        </p:grpSpPr>
        <p:sp>
          <p:nvSpPr>
            <p:cNvPr id="1782" name="Google Shape;1782;p166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83" name="Google Shape;1783;p166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4" name="Google Shape;1784;p166"/>
          <p:cNvGrpSpPr/>
          <p:nvPr/>
        </p:nvGrpSpPr>
        <p:grpSpPr>
          <a:xfrm>
            <a:off x="9262672" y="9368008"/>
            <a:ext cx="3764357" cy="1154386"/>
            <a:chOff x="0" y="0"/>
            <a:chExt cx="3986400" cy="1197000"/>
          </a:xfrm>
        </p:grpSpPr>
        <p:sp>
          <p:nvSpPr>
            <p:cNvPr id="1785" name="Google Shape;1785;p16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86" name="Google Shape;1786;p16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7" name="Google Shape;1787;p166"/>
          <p:cNvGrpSpPr/>
          <p:nvPr/>
        </p:nvGrpSpPr>
        <p:grpSpPr>
          <a:xfrm>
            <a:off x="9262672" y="10657438"/>
            <a:ext cx="3764357" cy="1154386"/>
            <a:chOff x="0" y="0"/>
            <a:chExt cx="3986400" cy="1197000"/>
          </a:xfrm>
        </p:grpSpPr>
        <p:sp>
          <p:nvSpPr>
            <p:cNvPr id="1788" name="Google Shape;1788;p16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89" name="Google Shape;1789;p16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166"/>
          <p:cNvGrpSpPr/>
          <p:nvPr/>
        </p:nvGrpSpPr>
        <p:grpSpPr>
          <a:xfrm>
            <a:off x="7797637" y="5880115"/>
            <a:ext cx="1241996" cy="1394811"/>
            <a:chOff x="0" y="0"/>
            <a:chExt cx="1315256" cy="1446300"/>
          </a:xfrm>
        </p:grpSpPr>
        <p:sp>
          <p:nvSpPr>
            <p:cNvPr id="1791" name="Google Shape;1791;p16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92" name="Google Shape;1792;p16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93" name="Google Shape;1793;p16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794" name="Google Shape;1794;p166"/>
          <p:cNvGrpSpPr/>
          <p:nvPr/>
        </p:nvGrpSpPr>
        <p:grpSpPr>
          <a:xfrm>
            <a:off x="7797637" y="7298489"/>
            <a:ext cx="1241996" cy="1394811"/>
            <a:chOff x="0" y="0"/>
            <a:chExt cx="1315256" cy="1446300"/>
          </a:xfrm>
        </p:grpSpPr>
        <p:sp>
          <p:nvSpPr>
            <p:cNvPr id="1795" name="Google Shape;1795;p16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96" name="Google Shape;1796;p16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97" name="Google Shape;1797;p16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798" name="Google Shape;1798;p166"/>
          <p:cNvGrpSpPr/>
          <p:nvPr/>
        </p:nvGrpSpPr>
        <p:grpSpPr>
          <a:xfrm>
            <a:off x="7797637" y="8716860"/>
            <a:ext cx="1241996" cy="1394811"/>
            <a:chOff x="0" y="0"/>
            <a:chExt cx="1315256" cy="1446300"/>
          </a:xfrm>
        </p:grpSpPr>
        <p:sp>
          <p:nvSpPr>
            <p:cNvPr id="1799" name="Google Shape;1799;p16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00" name="Google Shape;1800;p16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01" name="Google Shape;1801;p16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02" name="Google Shape;1802;p166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166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4" name="Google Shape;1804;p166"/>
          <p:cNvGrpSpPr/>
          <p:nvPr/>
        </p:nvGrpSpPr>
        <p:grpSpPr>
          <a:xfrm>
            <a:off x="7797637" y="10135234"/>
            <a:ext cx="1241943" cy="1394811"/>
            <a:chOff x="0" y="0"/>
            <a:chExt cx="1315200" cy="1446300"/>
          </a:xfrm>
        </p:grpSpPr>
        <p:sp>
          <p:nvSpPr>
            <p:cNvPr id="1805" name="Google Shape;1805;p16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06" name="Google Shape;1806;p16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07" name="Google Shape;1807;p166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166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166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4" name="Google Shape;1814;p167"/>
          <p:cNvPicPr preferRelativeResize="0"/>
          <p:nvPr/>
        </p:nvPicPr>
        <p:blipFill rotWithShape="1">
          <a:blip r:embed="rId3">
            <a:alphaModFix/>
          </a:blip>
          <a:srcRect b="0" l="0" r="31928" t="0"/>
          <a:stretch/>
        </p:blipFill>
        <p:spPr>
          <a:xfrm>
            <a:off x="6783100" y="0"/>
            <a:ext cx="17594549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5" name="Google Shape;1815;p167"/>
          <p:cNvSpPr/>
          <p:nvPr/>
        </p:nvSpPr>
        <p:spPr>
          <a:xfrm>
            <a:off x="6388133" y="0"/>
            <a:ext cx="1116129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6" name="Google Shape;1816;p167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Onboarding/Implementation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7" name="Google Shape;1817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8" name="Google Shape;1818;p167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19" name="Google Shape;1819;p167"/>
          <p:cNvSpPr txBox="1"/>
          <p:nvPr/>
        </p:nvSpPr>
        <p:spPr>
          <a:xfrm>
            <a:off x="1675965" y="3115494"/>
            <a:ext cx="13662357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What’s the key to a great onboarding experience?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Communication - frequent and clear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Failure to do this makes me feel I was sold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Your admin team can do this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937" lvl="0" marL="9731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(if they have a customer service mindset and can speak on the phone, or can write nice emails)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 startAt="5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This is another step that can earn you a bunch of referrals (or not)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t/>
            </a:r>
            <a:endParaRPr b="0" i="1" sz="4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4" name="Google Shape;1824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1350" y="0"/>
            <a:ext cx="2085092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5" name="Google Shape;1825;p168"/>
          <p:cNvSpPr/>
          <p:nvPr/>
        </p:nvSpPr>
        <p:spPr>
          <a:xfrm>
            <a:off x="3038168" y="0"/>
            <a:ext cx="1451125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6" name="Google Shape;1826;p168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Onboarding/Implementation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27" name="Google Shape;1827;p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8" name="Google Shape;1828;p16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29" name="Google Shape;1829;p168"/>
          <p:cNvSpPr txBox="1"/>
          <p:nvPr/>
        </p:nvSpPr>
        <p:spPr>
          <a:xfrm>
            <a:off x="1675965" y="5416242"/>
            <a:ext cx="11892552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 came and saw this adviser who seemed competent and a nice person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They showered me with energy and affection for a couple of months to get my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 just cut them a cheque for a lot of money (my life savings in fact)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Now it's all done I haven't heard from them for 3 or 4 weeks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Mmm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660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</a:pPr>
            <a:r>
              <a:t/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0" name="Google Shape;1830;p168"/>
          <p:cNvSpPr/>
          <p:nvPr/>
        </p:nvSpPr>
        <p:spPr>
          <a:xfrm flipH="1">
            <a:off x="0" y="3045834"/>
            <a:ext cx="13258800" cy="190010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1" name="Google Shape;1831;p168"/>
          <p:cNvSpPr txBox="1"/>
          <p:nvPr/>
        </p:nvSpPr>
        <p:spPr>
          <a:xfrm>
            <a:off x="1675965" y="3490125"/>
            <a:ext cx="11154210" cy="1011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Here’s how the client can feel when it’s done badly: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6" name="Google Shape;1836;p169"/>
          <p:cNvPicPr preferRelativeResize="0"/>
          <p:nvPr/>
        </p:nvPicPr>
        <p:blipFill rotWithShape="1">
          <a:blip r:embed="rId3">
            <a:alphaModFix/>
          </a:blip>
          <a:srcRect b="0" l="0" r="11817" t="0"/>
          <a:stretch/>
        </p:blipFill>
        <p:spPr>
          <a:xfrm>
            <a:off x="6228121" y="0"/>
            <a:ext cx="1814952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7" name="Google Shape;1837;p169"/>
          <p:cNvSpPr/>
          <p:nvPr/>
        </p:nvSpPr>
        <p:spPr>
          <a:xfrm>
            <a:off x="560439" y="0"/>
            <a:ext cx="1875994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38" name="Google Shape;1838;p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9" name="Google Shape;1839;p169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40" name="Google Shape;1840;p169"/>
          <p:cNvSpPr txBox="1"/>
          <p:nvPr/>
        </p:nvSpPr>
        <p:spPr>
          <a:xfrm>
            <a:off x="2935723" y="4248612"/>
            <a:ext cx="12992535" cy="3674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8800"/>
              <a:buFont typeface="Lato"/>
              <a:buNone/>
            </a:pPr>
            <a:r>
              <a:rPr b="0" i="1" lang="en-US" sz="8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What does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00000"/>
              </a:buClr>
              <a:buSzPts val="11500"/>
              <a:buFont typeface="Lato"/>
              <a:buNone/>
            </a:pPr>
            <a:r>
              <a:rPr b="1" i="1" lang="en-US" sz="115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a great onboarding process look like?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</a:pPr>
            <a:r>
              <a:rPr b="0" i="1" lang="en-US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(refer handout)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170"/>
          <p:cNvSpPr txBox="1"/>
          <p:nvPr/>
        </p:nvSpPr>
        <p:spPr>
          <a:xfrm>
            <a:off x="1675965" y="27101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1: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	 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Email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“All paperwork has been sent off to XYZ Wrap provider. We’ll keep you updated as monies are received from your existing pension fund and are invested.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also lodged the application for your income protection cover with ABC Insurance Company and will let you know any next steps or requirements from them as soon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we hear anything.”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7" name="Google Shape;1847;p17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9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51" name="Google Shape;451;p99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2" name="Google Shape;452;p99"/>
          <p:cNvSpPr txBox="1"/>
          <p:nvPr/>
        </p:nvSpPr>
        <p:spPr>
          <a:xfrm>
            <a:off x="4608629" y="5426259"/>
            <a:ext cx="15128700" cy="22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0" i="1" lang="en-US" sz="88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The New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Engagement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99"/>
          <p:cNvSpPr txBox="1"/>
          <p:nvPr/>
        </p:nvSpPr>
        <p:spPr>
          <a:xfrm>
            <a:off x="5715770" y="3378760"/>
            <a:ext cx="12794701" cy="11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171"/>
          <p:cNvSpPr txBox="1"/>
          <p:nvPr/>
        </p:nvSpPr>
        <p:spPr>
          <a:xfrm>
            <a:off x="1675965" y="27101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2: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 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Text message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“Just to let you know, we haven’t received anything yet from your existing pension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provider, but I spoke to them and they confirmed receipt of our withdrawal request.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Also, ABC insurance company has requested a medical and blood test as we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expected. I’ll call you this week to arrange a time and venue that’s convenient for you.”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4" name="Google Shape;1854;p171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172"/>
          <p:cNvSpPr txBox="1"/>
          <p:nvPr/>
        </p:nvSpPr>
        <p:spPr>
          <a:xfrm>
            <a:off x="1675965" y="28625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3: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 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Text message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“Still no monies received from your existing pension, but I have been on the phone to them twice this week hustling things along.”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1" name="Google Shape;1861;p172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173"/>
          <p:cNvSpPr txBox="1"/>
          <p:nvPr/>
        </p:nvSpPr>
        <p:spPr>
          <a:xfrm>
            <a:off x="1675965" y="27863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4: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 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Phone call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Adviser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“These sorts of time frames are a pain, but certainly not unusual. I can assure you my team have been engaging in a coordinated programme of harassment directed toward the offending company.”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8" name="Google Shape;1868;p173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174"/>
          <p:cNvSpPr txBox="1"/>
          <p:nvPr/>
        </p:nvSpPr>
        <p:spPr>
          <a:xfrm>
            <a:off x="1675965" y="30530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5: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Email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“Some good news; we have received a first payment from your existing pension of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£187,000. This was received today and will be invested today into a selection of the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recommended funds discussed in your financial plan. We are hoping to receive the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outstanding balance (£359,000) by Monday. But I’ll confirm receipt and re-investment with you early next week.”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5" name="Google Shape;1875;p174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0" name="Google Shape;1880;p175"/>
          <p:cNvPicPr preferRelativeResize="0"/>
          <p:nvPr/>
        </p:nvPicPr>
        <p:blipFill rotWithShape="1">
          <a:blip r:embed="rId3">
            <a:alphaModFix/>
          </a:blip>
          <a:srcRect b="0" l="8113" r="0" t="0"/>
          <a:stretch/>
        </p:blipFill>
        <p:spPr>
          <a:xfrm flipH="1">
            <a:off x="4837369" y="0"/>
            <a:ext cx="1954028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1" name="Google Shape;1881;p175"/>
          <p:cNvSpPr/>
          <p:nvPr/>
        </p:nvSpPr>
        <p:spPr>
          <a:xfrm>
            <a:off x="3573353" y="0"/>
            <a:ext cx="175830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2" name="Google Shape;1882;p175"/>
          <p:cNvSpPr/>
          <p:nvPr/>
        </p:nvSpPr>
        <p:spPr>
          <a:xfrm>
            <a:off x="4572001" y="0"/>
            <a:ext cx="15272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83" name="Google Shape;1883;p175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884" name="Google Shape;1884;p1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175"/>
          <p:cNvSpPr txBox="1"/>
          <p:nvPr/>
        </p:nvSpPr>
        <p:spPr>
          <a:xfrm>
            <a:off x="2890644" y="3989251"/>
            <a:ext cx="126162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 final phone call on completion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175"/>
          <p:cNvSpPr txBox="1"/>
          <p:nvPr/>
        </p:nvSpPr>
        <p:spPr>
          <a:xfrm>
            <a:off x="2890644" y="7093470"/>
            <a:ext cx="9271200" cy="4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(Opportunity for referral)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176"/>
          <p:cNvSpPr txBox="1"/>
          <p:nvPr/>
        </p:nvSpPr>
        <p:spPr>
          <a:xfrm>
            <a:off x="1675965" y="29768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 Completion: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	Phone call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Adviser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“Welcome aboard. It’s really great to have you as a client and I’m looking forward to working with you. If there any issues that come up and you want to drop me an email or set up a quick chat, feel free to get in touch.”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3" name="Google Shape;1893;p176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177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9" name="Google Shape;1899;p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0" name="Google Shape;1900;p17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901" name="Google Shape;1901;p177"/>
          <p:cNvSpPr/>
          <p:nvPr/>
        </p:nvSpPr>
        <p:spPr>
          <a:xfrm rot="5400000">
            <a:off x="9959318" y="2597201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02" name="Google Shape;1902;p177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1903" name="Google Shape;1903;p177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04" name="Google Shape;1904;p177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5" name="Google Shape;1905;p177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1906" name="Google Shape;1906;p1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07" name="Google Shape;1907;p1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8" name="Google Shape;1908;p177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1909" name="Google Shape;1909;p1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0" name="Google Shape;1910;p1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1" name="Google Shape;1911;p17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12" name="Google Shape;1912;p177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3" name="Google Shape;1913;p177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1914" name="Google Shape;1914;p1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5" name="Google Shape;1915;p1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6" name="Google Shape;1916;p177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1917" name="Google Shape;1917;p1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8" name="Google Shape;1918;p1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9" name="Google Shape;1919;p177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1920" name="Google Shape;1920;p177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1" name="Google Shape;1921;p177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2" name="Google Shape;1922;p177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1923" name="Google Shape;1923;p1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0842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4" name="Google Shape;1924;p1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0842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5" name="Google Shape;1925;p177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1926" name="Google Shape;1926;p1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7" name="Google Shape;1927;p1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177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1929" name="Google Shape;1929;p1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0" name="Google Shape;1930;p1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1" name="Google Shape;1931;p17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932" name="Google Shape;1932;p177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1933" name="Google Shape;1933;p1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4" name="Google Shape;1934;p1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5" name="Google Shape;1935;p17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936" name="Google Shape;1936;p177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1937" name="Google Shape;1937;p1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8" name="Google Shape;1938;p1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9" name="Google Shape;1939;p17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40" name="Google Shape;1940;p177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177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2" name="Google Shape;1942;p177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1943" name="Google Shape;1943;p1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44" name="Google Shape;1944;p1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45" name="Google Shape;1945;p177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177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177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2" name="Google Shape;1952;p1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89" l="0" r="0" t="12490"/>
          <a:stretch/>
        </p:blipFill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178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54" name="Google Shape;1954;p17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955" name="Google Shape;1955;p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6" name="Google Shape;1956;p178"/>
          <p:cNvGrpSpPr/>
          <p:nvPr/>
        </p:nvGrpSpPr>
        <p:grpSpPr>
          <a:xfrm>
            <a:off x="4231365" y="4509169"/>
            <a:ext cx="15908571" cy="3897267"/>
            <a:chOff x="5759424" y="4856260"/>
            <a:chExt cx="12532499" cy="3070200"/>
          </a:xfrm>
        </p:grpSpPr>
        <p:sp>
          <p:nvSpPr>
            <p:cNvPr id="1957" name="Google Shape;1957;p178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58" name="Google Shape;1958;p178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Doing an amazing job at every step requires some work</a:t>
              </a:r>
              <a:endParaRPr/>
            </a:p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2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3" name="Google Shape;1963;p179"/>
          <p:cNvPicPr preferRelativeResize="0"/>
          <p:nvPr/>
        </p:nvPicPr>
        <p:blipFill rotWithShape="1">
          <a:blip r:embed="rId3">
            <a:alphaModFix/>
          </a:blip>
          <a:srcRect b="0" l="11611" r="0" t="0"/>
          <a:stretch/>
        </p:blipFill>
        <p:spPr>
          <a:xfrm flipH="1">
            <a:off x="6192519" y="0"/>
            <a:ext cx="1818513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4" name="Google Shape;1964;p179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5" name="Google Shape;1965;p179"/>
          <p:cNvSpPr/>
          <p:nvPr/>
        </p:nvSpPr>
        <p:spPr>
          <a:xfrm>
            <a:off x="4572001" y="0"/>
            <a:ext cx="1527217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66" name="Google Shape;1966;p179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967" name="Google Shape;1967;p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968" name="Google Shape;1968;p179"/>
          <p:cNvSpPr txBox="1"/>
          <p:nvPr/>
        </p:nvSpPr>
        <p:spPr>
          <a:xfrm>
            <a:off x="2890644" y="3989251"/>
            <a:ext cx="11025381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Doing an amazing job... </a:t>
            </a:r>
            <a:endParaRPr/>
          </a:p>
        </p:txBody>
      </p:sp>
      <p:sp>
        <p:nvSpPr>
          <p:cNvPr id="1969" name="Google Shape;1969;p179"/>
          <p:cNvSpPr txBox="1"/>
          <p:nvPr/>
        </p:nvSpPr>
        <p:spPr>
          <a:xfrm>
            <a:off x="2890644" y="7093470"/>
            <a:ext cx="12568431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is the sexiest and cheapest form of marketing known to humankind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4" name="Google Shape;1974;p180"/>
          <p:cNvPicPr preferRelativeResize="0"/>
          <p:nvPr/>
        </p:nvPicPr>
        <p:blipFill rotWithShape="1">
          <a:blip r:embed="rId3">
            <a:alphaModFix/>
          </a:blip>
          <a:srcRect b="0" l="13085" r="0" t="0"/>
          <a:stretch/>
        </p:blipFill>
        <p:spPr>
          <a:xfrm flipH="1">
            <a:off x="6486152" y="-10624"/>
            <a:ext cx="17891498" cy="1372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975" name="Google Shape;1975;p180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76" name="Google Shape;1976;p180"/>
          <p:cNvSpPr/>
          <p:nvPr/>
        </p:nvSpPr>
        <p:spPr>
          <a:xfrm>
            <a:off x="4572001" y="0"/>
            <a:ext cx="1527217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77" name="Google Shape;1977;p180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978" name="Google Shape;1978;p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979" name="Google Shape;1979;p180"/>
          <p:cNvSpPr txBox="1"/>
          <p:nvPr/>
        </p:nvSpPr>
        <p:spPr>
          <a:xfrm>
            <a:off x="2890644" y="3989251"/>
            <a:ext cx="13311381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When we cover off the marketing day, </a:t>
            </a:r>
            <a:endParaRPr/>
          </a:p>
        </p:txBody>
      </p:sp>
      <p:sp>
        <p:nvSpPr>
          <p:cNvPr id="1980" name="Google Shape;1980;p180"/>
          <p:cNvSpPr txBox="1"/>
          <p:nvPr/>
        </p:nvSpPr>
        <p:spPr>
          <a:xfrm>
            <a:off x="2890644" y="7093470"/>
            <a:ext cx="12568431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you’ll understand why.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0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61" name="Google Shape;461;p100"/>
          <p:cNvSpPr/>
          <p:nvPr/>
        </p:nvSpPr>
        <p:spPr>
          <a:xfrm rot="5400000">
            <a:off x="9959317" y="2597200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62" name="Google Shape;462;p100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463" name="Google Shape;463;p100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4" name="Google Shape;464;p100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465;p100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466" name="Google Shape;466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7" name="Google Shape;467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" name="Google Shape;468;p100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469" name="Google Shape;469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0" name="Google Shape;470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1" name="Google Shape;471;p10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72" name="Google Shape;472;p100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00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474" name="Google Shape;474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5" name="Google Shape;475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00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477" name="Google Shape;477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8" name="Google Shape;478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00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480" name="Google Shape;480;p100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1" name="Google Shape;481;p100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00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483" name="Google Shape;483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4" name="Google Shape;484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00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486" name="Google Shape;486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7" name="Google Shape;487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00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489" name="Google Shape;489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0" name="Google Shape;490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1" name="Google Shape;491;p10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2" name="Google Shape;492;p100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493" name="Google Shape;493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4" name="Google Shape;494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5" name="Google Shape;495;p10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6" name="Google Shape;496;p100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497" name="Google Shape;497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8" name="Google Shape;498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p10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0" name="Google Shape;500;p100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00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2" name="Google Shape;502;p100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503" name="Google Shape;503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5" name="Google Shape;505;p100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00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00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4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Google Shape;1985;p181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6" name="Google Shape;1986;p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7" name="Google Shape;1987;p18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988" name="Google Shape;1988;p181"/>
          <p:cNvSpPr/>
          <p:nvPr/>
        </p:nvSpPr>
        <p:spPr>
          <a:xfrm rot="5400000">
            <a:off x="9959317" y="2597200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89" name="Google Shape;1989;p181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1990" name="Google Shape;1990;p181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1" name="Google Shape;1991;p181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2" name="Google Shape;1992;p181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1993" name="Google Shape;1993;p181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4" name="Google Shape;1994;p181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5" name="Google Shape;1995;p181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1996" name="Google Shape;1996;p181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7" name="Google Shape;1997;p181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8" name="Google Shape;1998;p181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99" name="Google Shape;1999;p181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0" name="Google Shape;2000;p181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2001" name="Google Shape;2001;p181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02" name="Google Shape;2002;p181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3" name="Google Shape;2003;p181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2004" name="Google Shape;2004;p181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05" name="Google Shape;2005;p181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6" name="Google Shape;2006;p181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2007" name="Google Shape;2007;p181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08" name="Google Shape;2008;p181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9" name="Google Shape;2009;p181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2010" name="Google Shape;2010;p181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1" name="Google Shape;2011;p181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2" name="Google Shape;2012;p181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2013" name="Google Shape;2013;p181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4" name="Google Shape;2014;p181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181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2016" name="Google Shape;2016;p181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7" name="Google Shape;2017;p181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8" name="Google Shape;2018;p181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019" name="Google Shape;2019;p181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2020" name="Google Shape;2020;p181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21" name="Google Shape;2021;p181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22" name="Google Shape;2022;p181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023" name="Google Shape;2023;p181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2024" name="Google Shape;2024;p181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25" name="Google Shape;2025;p181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26" name="Google Shape;2026;p181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027" name="Google Shape;2027;p181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181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9" name="Google Shape;2029;p181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2030" name="Google Shape;2030;p181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31" name="Google Shape;2031;p181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032" name="Google Shape;2032;p181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181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181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9" name="Google Shape;2039;p18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27" l="0" r="0" t="7727"/>
          <a:stretch/>
        </p:blipFill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0" name="Google Shape;2040;p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1" name="Google Shape;2041;p182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2042" name="Google Shape;2042;p182"/>
          <p:cNvGrpSpPr/>
          <p:nvPr/>
        </p:nvGrpSpPr>
        <p:grpSpPr>
          <a:xfrm>
            <a:off x="5594374" y="5351967"/>
            <a:ext cx="13182600" cy="3012066"/>
            <a:chOff x="0" y="3045834"/>
            <a:chExt cx="13258800" cy="1900108"/>
          </a:xfrm>
        </p:grpSpPr>
        <p:sp>
          <p:nvSpPr>
            <p:cNvPr id="2043" name="Google Shape;2043;p182"/>
            <p:cNvSpPr/>
            <p:nvPr/>
          </p:nvSpPr>
          <p:spPr>
            <a:xfrm flipH="1">
              <a:off x="0" y="3045834"/>
              <a:ext cx="132588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t/>
              </a:r>
              <a:endParaRPr b="1" i="0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44" name="Google Shape;2044;p182"/>
            <p:cNvSpPr txBox="1"/>
            <p:nvPr/>
          </p:nvSpPr>
          <p:spPr>
            <a:xfrm>
              <a:off x="1052295" y="3490125"/>
              <a:ext cx="11154210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Refer to Client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Journey handout</a:t>
              </a:r>
              <a:endParaRPr/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oogle Shape;2050;p183"/>
          <p:cNvPicPr preferRelativeResize="0"/>
          <p:nvPr/>
        </p:nvPicPr>
        <p:blipFill rotWithShape="1">
          <a:blip r:embed="rId3">
            <a:alphaModFix/>
          </a:blip>
          <a:srcRect b="3280" l="0" r="555" t="13254"/>
          <a:stretch/>
        </p:blipFill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Google Shape;2051;p183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2" name="Google Shape;2052;p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0607" y="4644733"/>
            <a:ext cx="9436502" cy="442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Office Theme">
  <a:themeElements>
    <a:clrScheme name="2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